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 id="2147483727" r:id="rId2"/>
  </p:sldMasterIdLst>
  <p:notesMasterIdLst>
    <p:notesMasterId r:id="rId31"/>
  </p:notesMasterIdLst>
  <p:handoutMasterIdLst>
    <p:handoutMasterId r:id="rId32"/>
  </p:handoutMasterIdLst>
  <p:sldIdLst>
    <p:sldId id="324" r:id="rId3"/>
    <p:sldId id="351" r:id="rId4"/>
    <p:sldId id="352" r:id="rId5"/>
    <p:sldId id="354" r:id="rId6"/>
    <p:sldId id="357" r:id="rId7"/>
    <p:sldId id="358" r:id="rId8"/>
    <p:sldId id="359" r:id="rId9"/>
    <p:sldId id="360" r:id="rId10"/>
    <p:sldId id="361" r:id="rId11"/>
    <p:sldId id="362" r:id="rId12"/>
    <p:sldId id="363" r:id="rId13"/>
    <p:sldId id="364" r:id="rId14"/>
    <p:sldId id="365" r:id="rId15"/>
    <p:sldId id="366" r:id="rId16"/>
    <p:sldId id="369" r:id="rId17"/>
    <p:sldId id="367" r:id="rId18"/>
    <p:sldId id="368" r:id="rId19"/>
    <p:sldId id="370" r:id="rId20"/>
    <p:sldId id="371" r:id="rId21"/>
    <p:sldId id="372" r:id="rId22"/>
    <p:sldId id="373" r:id="rId23"/>
    <p:sldId id="374" r:id="rId24"/>
    <p:sldId id="375" r:id="rId25"/>
    <p:sldId id="376" r:id="rId26"/>
    <p:sldId id="377" r:id="rId27"/>
    <p:sldId id="379" r:id="rId28"/>
    <p:sldId id="353" r:id="rId29"/>
    <p:sldId id="348" r:id="rId30"/>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92AA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3979" autoAdjust="0"/>
  </p:normalViewPr>
  <p:slideViewPr>
    <p:cSldViewPr>
      <p:cViewPr varScale="1">
        <p:scale>
          <a:sx n="61" d="100"/>
          <a:sy n="61" d="100"/>
        </p:scale>
        <p:origin x="760"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20/02/2019</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20/02/2019</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3cdc057c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3cdc057c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latin typeface="Times New Roman"/>
                <a:ea typeface="Times New Roman"/>
                <a:cs typeface="Times New Roman"/>
                <a:sym typeface="Times New Roman"/>
              </a:rPr>
              <a:t>Gare Montparnasse, 1895</a:t>
            </a:r>
            <a:endParaRPr sz="1200">
              <a:latin typeface="Times New Roman"/>
              <a:ea typeface="Times New Roman"/>
              <a:cs typeface="Times New Roman"/>
              <a:sym typeface="Times New Roman"/>
            </a:endParaRPr>
          </a:p>
          <a:p>
            <a:pPr marL="0" lvl="0" indent="0" algn="l" rtl="0">
              <a:lnSpc>
                <a:spcPct val="115000"/>
              </a:lnSpc>
              <a:spcBef>
                <a:spcPts val="400"/>
              </a:spcBef>
              <a:spcAft>
                <a:spcPts val="0"/>
              </a:spcAft>
              <a:buNone/>
            </a:pPr>
            <a:r>
              <a:rPr lang="en" sz="1200">
                <a:latin typeface="Times New Roman"/>
                <a:ea typeface="Times New Roman"/>
                <a:cs typeface="Times New Roman"/>
                <a:sym typeface="Times New Roman"/>
              </a:rPr>
              <a:t>The Montparnasse derailment occurred at 16:00 on 22 October 1895 when the Granville–Paris Express overran the buffer stop at its Gare Montparnasse terminus. With the train several minutes late and the driver trying to make up for lost time, it entered the station too fast and the train air brake failed to stop it. After running through the buffer stop, the train crossed the station concourse and crashed through the station wall; the locomotive fell onto the Place de Rennes below, where it stood on its nose. A woman in the street below was killed by falling masonry.</a:t>
            </a:r>
            <a:endParaRPr sz="1200">
              <a:latin typeface="Times New Roman"/>
              <a:ea typeface="Times New Roman"/>
              <a:cs typeface="Times New Roman"/>
              <a:sym typeface="Times New Roman"/>
            </a:endParaRPr>
          </a:p>
        </p:txBody>
      </p:sp>
    </p:spTree>
    <p:extLst>
      <p:ext uri="{BB962C8B-B14F-4D97-AF65-F5344CB8AC3E}">
        <p14:creationId xmlns:p14="http://schemas.microsoft.com/office/powerpoint/2010/main" val="3242452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f90b5158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f90b5158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315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90b5158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90b5158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48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43022fb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3022fb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045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43022fb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43022fb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218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3022fb5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3022fb5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93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43022fb5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43022fb5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9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43022fb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3022fb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451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43022fb5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43022fb5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554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43022fb5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3022fb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600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43022fb5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43022fb5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81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3cdc057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3cdc057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576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43022fb5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43022fb5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06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43022fb5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43022fb5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29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43022fb5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3022fb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682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3cdc057c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3cdc057c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55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3cdc057c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3cdc057c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Playboy and Wired News, we know that in the early Seventies Lenna's Playboy centerfold was scanned in by an unknown researcher at the University of Southern California to use as a test image for digital image compression research. Since that time, images of the Playmate have been used as the industry standard for testing ways in which pictures can be manipulated and transmitted electronically. Over the past 25 years, no image has been more important in the history of imaging and electronic communications, and today the mysterious Lenna is considered the First Lady of the Internet.</a:t>
            </a:r>
            <a:endParaRPr/>
          </a:p>
        </p:txBody>
      </p:sp>
    </p:spTree>
    <p:extLst>
      <p:ext uri="{BB962C8B-B14F-4D97-AF65-F5344CB8AC3E}">
        <p14:creationId xmlns:p14="http://schemas.microsoft.com/office/powerpoint/2010/main" val="237973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f90b51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f90b515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236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f90b515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f90b515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79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f90b5158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f90b5158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10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f90b5158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f90b5158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https://www.youtube.com/watch?v=fLQtssJDMMc</a:t>
            </a:r>
            <a:endParaRPr/>
          </a:p>
        </p:txBody>
      </p:sp>
    </p:spTree>
    <p:extLst>
      <p:ext uri="{BB962C8B-B14F-4D97-AF65-F5344CB8AC3E}">
        <p14:creationId xmlns:p14="http://schemas.microsoft.com/office/powerpoint/2010/main" val="2068896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f90b5158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f90b5158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0820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2.bin"/><Relationship Id="rId7"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oleObject" Target="../embeddings/oleObject3.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endParaRPr lang="id-ID"/>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graphicFrame>
        <p:nvGraphicFramePr>
          <p:cNvPr id="3140" name="Object 68"/>
          <p:cNvGraphicFramePr>
            <a:graphicFrameLocks noChangeAspect="1"/>
          </p:cNvGraphicFramePr>
          <p:nvPr/>
        </p:nvGraphicFramePr>
        <p:xfrm>
          <a:off x="6187017" y="-9525"/>
          <a:ext cx="2954867" cy="3133725"/>
        </p:xfrm>
        <a:graphic>
          <a:graphicData uri="http://schemas.openxmlformats.org/presentationml/2006/ole">
            <mc:AlternateContent xmlns:mc="http://schemas.openxmlformats.org/markup-compatibility/2006">
              <mc:Choice xmlns:v="urn:schemas-microsoft-com:vml" Requires="v">
                <p:oleObj spid="_x0000_s3735" name="Image" r:id="rId3" imgW="4330159" imgH="6146032" progId="">
                  <p:embed/>
                </p:oleObj>
              </mc:Choice>
              <mc:Fallback>
                <p:oleObj name="Image" r:id="rId3" imgW="4330159" imgH="6146032" progId="">
                  <p:embed/>
                  <p:pic>
                    <p:nvPicPr>
                      <p:cNvPr id="0"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017" y="-9525"/>
                        <a:ext cx="2954867"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41" name="Object 69"/>
          <p:cNvGraphicFramePr>
            <a:graphicFrameLocks noChangeAspect="1"/>
          </p:cNvGraphicFramePr>
          <p:nvPr/>
        </p:nvGraphicFramePr>
        <p:xfrm>
          <a:off x="3048000" y="0"/>
          <a:ext cx="3058584" cy="3136900"/>
        </p:xfrm>
        <a:graphic>
          <a:graphicData uri="http://schemas.openxmlformats.org/presentationml/2006/ole">
            <mc:AlternateContent xmlns:mc="http://schemas.openxmlformats.org/markup-compatibility/2006">
              <mc:Choice xmlns:v="urn:schemas-microsoft-com:vml" Requires="v">
                <p:oleObj spid="_x0000_s3736" name="Image" r:id="rId5" imgW="2526984" imgH="3428571" progId="">
                  <p:embed/>
                </p:oleObj>
              </mc:Choice>
              <mc:Fallback>
                <p:oleObj name="Image" r:id="rId5" imgW="2526984" imgH="3428571" progId="">
                  <p:embed/>
                  <p:pic>
                    <p:nvPicPr>
                      <p:cNvPr id="0" name="Picture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0"/>
                        <a:ext cx="3058584"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42" name="Picture 70"/>
          <p:cNvPicPr>
            <a:picLocks noChangeAspect="1" noChangeArrowheads="1"/>
          </p:cNvPicPr>
          <p:nvPr/>
        </p:nvPicPr>
        <p:blipFill>
          <a:blip r:embed="rId7"/>
          <a:srcRect/>
          <a:stretch>
            <a:fillRect/>
          </a:stretch>
        </p:blipFill>
        <p:spPr bwMode="auto">
          <a:xfrm>
            <a:off x="9211733" y="1"/>
            <a:ext cx="2980267" cy="3127375"/>
          </a:xfrm>
          <a:prstGeom prst="rect">
            <a:avLst/>
          </a:prstGeom>
          <a:noFill/>
        </p:spPr>
      </p:pic>
      <p:sp>
        <p:nvSpPr>
          <p:cNvPr id="3074" name="Rectangle 2"/>
          <p:cNvSpPr>
            <a:spLocks noGrp="1" noChangeArrowheads="1"/>
          </p:cNvSpPr>
          <p:nvPr>
            <p:ph type="ctrTitle"/>
          </p:nvPr>
        </p:nvSpPr>
        <p:spPr>
          <a:xfrm>
            <a:off x="3251201" y="3048000"/>
            <a:ext cx="8834967" cy="762000"/>
          </a:xfrm>
        </p:spPr>
        <p:txBody>
          <a:bodyPr/>
          <a:lstStyle>
            <a:lvl1pPr>
              <a:defRPr baseline="0"/>
            </a:lvl1pPr>
          </a:lstStyle>
          <a:p>
            <a:endParaRPr lang="en-AU" dirty="0"/>
          </a:p>
        </p:txBody>
      </p:sp>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pic>
        <p:nvPicPr>
          <p:cNvPr id="3586" name="Picture 514" descr="http://www.liputan1.com/wp-content/uploads/2016/02/Universitas-BudiLuhur.png"/>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27054" y="588464"/>
            <a:ext cx="2840513" cy="1803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smtClean="0"/>
              <a:t>Click icon to add table</a:t>
            </a:r>
            <a:endParaRPr lang="id-ID"/>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20;p4"/>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629200" y="2558767"/>
            <a:ext cx="10962800" cy="36136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2231872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57377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39488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73144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16637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82483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1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40403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5320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014233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9289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2/20/2019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88157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02801" y="2125896"/>
            <a:ext cx="3536515" cy="2133600"/>
          </a:xfrm>
          <a:prstGeom prst="rect">
            <a:avLst/>
          </a:prstGeom>
        </p:spPr>
      </p:pic>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194640" y="2125896"/>
            <a:ext cx="3536515" cy="2133600"/>
          </a:xfrm>
          <a:prstGeom prst="rect">
            <a:avLst/>
          </a:prstGeom>
        </p:spPr>
      </p:pic>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9089" y="2125896"/>
            <a:ext cx="3536515" cy="2133600"/>
          </a:xfrm>
          <a:prstGeom prst="rect">
            <a:avLst/>
          </a:prstGeom>
        </p:spPr>
      </p:pic>
      <p:sp>
        <p:nvSpPr>
          <p:cNvPr id="10" name="Picture Placeholder 9"/>
          <p:cNvSpPr>
            <a:spLocks noGrp="1"/>
          </p:cNvSpPr>
          <p:nvPr>
            <p:ph type="pic" sz="quarter" idx="10"/>
          </p:nvPr>
        </p:nvSpPr>
        <p:spPr>
          <a:xfrm>
            <a:off x="1143000" y="2359696"/>
            <a:ext cx="2454442" cy="1555750"/>
          </a:xfrm>
        </p:spPr>
        <p:txBody>
          <a:bodyPr/>
          <a:lstStyle/>
          <a:p>
            <a:endParaRPr lang="en-US" dirty="0"/>
          </a:p>
        </p:txBody>
      </p:sp>
      <p:sp>
        <p:nvSpPr>
          <p:cNvPr id="11" name="Picture Placeholder 9"/>
          <p:cNvSpPr>
            <a:spLocks noGrp="1"/>
          </p:cNvSpPr>
          <p:nvPr>
            <p:ph type="pic" sz="quarter" idx="11"/>
          </p:nvPr>
        </p:nvSpPr>
        <p:spPr>
          <a:xfrm>
            <a:off x="4920524" y="2359696"/>
            <a:ext cx="2454833" cy="1555750"/>
          </a:xfrm>
        </p:spPr>
        <p:txBody>
          <a:bodyPr/>
          <a:lstStyle/>
          <a:p>
            <a:endParaRPr lang="en-US" dirty="0"/>
          </a:p>
        </p:txBody>
      </p:sp>
      <p:sp>
        <p:nvSpPr>
          <p:cNvPr id="12" name="Picture Placeholder 9"/>
          <p:cNvSpPr>
            <a:spLocks noGrp="1"/>
          </p:cNvSpPr>
          <p:nvPr>
            <p:ph type="pic" sz="quarter" idx="12"/>
          </p:nvPr>
        </p:nvSpPr>
        <p:spPr>
          <a:xfrm>
            <a:off x="8698833" y="2359696"/>
            <a:ext cx="2457780" cy="1555750"/>
          </a:xfrm>
        </p:spPr>
        <p:txBody>
          <a:bodyPr/>
          <a:lstStyle/>
          <a:p>
            <a:endParaRPr lang="en-US" dirty="0"/>
          </a:p>
        </p:txBody>
      </p:sp>
      <p:sp>
        <p:nvSpPr>
          <p:cNvPr id="9" name="Text Placeholder 24"/>
          <p:cNvSpPr>
            <a:spLocks noGrp="1"/>
          </p:cNvSpPr>
          <p:nvPr>
            <p:ph type="body" sz="quarter" idx="13"/>
          </p:nvPr>
        </p:nvSpPr>
        <p:spPr>
          <a:xfrm>
            <a:off x="40210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3" name="Text Placeholder 24"/>
          <p:cNvSpPr>
            <a:spLocks noGrp="1"/>
          </p:cNvSpPr>
          <p:nvPr>
            <p:ph type="body" sz="quarter" idx="14"/>
          </p:nvPr>
        </p:nvSpPr>
        <p:spPr>
          <a:xfrm>
            <a:off x="4334904"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4" name="Text Placeholder 24"/>
          <p:cNvSpPr>
            <a:spLocks noGrp="1"/>
          </p:cNvSpPr>
          <p:nvPr>
            <p:ph type="body" sz="quarter" idx="15"/>
          </p:nvPr>
        </p:nvSpPr>
        <p:spPr>
          <a:xfrm>
            <a:off x="826769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5" name="Text Placeholder 24"/>
          <p:cNvSpPr>
            <a:spLocks noGrp="1"/>
          </p:cNvSpPr>
          <p:nvPr>
            <p:ph type="body" sz="quarter" idx="16"/>
          </p:nvPr>
        </p:nvSpPr>
        <p:spPr>
          <a:xfrm>
            <a:off x="402109" y="911804"/>
            <a:ext cx="11489209" cy="952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715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 calcmode="lin" valueType="num">
                                      <p:cBhvr additive="base">
                                        <p:cTn id="5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build="p">
        <p:tmplLst>
          <p:tmpl lvl="1">
            <p:tnLst>
              <p:par>
                <p:cTn presetID="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 presetClass="entr" presetSubtype="4"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1"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0" name="Title 1"/>
          <p:cNvSpPr>
            <a:spLocks noGrp="1"/>
          </p:cNvSpPr>
          <p:nvPr>
            <p:ph type="title"/>
          </p:nvPr>
        </p:nvSpPr>
        <p:spPr>
          <a:xfrm>
            <a:off x="605019" y="710112"/>
            <a:ext cx="7394446" cy="522714"/>
          </a:xfrm>
          <a:prstGeom prst="rect">
            <a:avLst/>
          </a:prstGeom>
        </p:spPr>
        <p:txBody>
          <a:bodyPr anchor="ctr">
            <a:noAutofit/>
          </a:bodyPr>
          <a:lstStyle>
            <a:lvl1pPr marL="0" algn="l" defTabSz="914400" rtl="0" eaLnBrk="1" latinLnBrk="0" hangingPunct="1">
              <a:lnSpc>
                <a:spcPct val="90000"/>
              </a:lnSpc>
              <a:spcBef>
                <a:spcPct val="0"/>
              </a:spcBef>
              <a:buNone/>
              <a:defRPr lang="en-US" sz="4800" kern="1200" dirty="0">
                <a:solidFill>
                  <a:srgbClr val="323E4A"/>
                </a:solidFill>
                <a:latin typeface="Bebas Neue" charset="0"/>
                <a:ea typeface="ＭＳ Ｐゴシック" charset="0"/>
                <a:cs typeface="Bebas Neue" charset="0"/>
              </a:defRPr>
            </a:lvl1pPr>
          </a:lstStyle>
          <a:p>
            <a:endParaRPr lang="en-US" dirty="0"/>
          </a:p>
        </p:txBody>
      </p:sp>
      <p:sp>
        <p:nvSpPr>
          <p:cNvPr id="12" name="Text Placeholder 6"/>
          <p:cNvSpPr>
            <a:spLocks noGrp="1"/>
          </p:cNvSpPr>
          <p:nvPr>
            <p:ph type="body" sz="quarter" idx="10" hasCustomPrompt="1"/>
          </p:nvPr>
        </p:nvSpPr>
        <p:spPr>
          <a:xfrm>
            <a:off x="601859" y="1272452"/>
            <a:ext cx="7423509" cy="228598"/>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
        <p:nvSpPr>
          <p:cNvPr id="13" name="Text Placeholder 6"/>
          <p:cNvSpPr>
            <a:spLocks noGrp="1"/>
          </p:cNvSpPr>
          <p:nvPr>
            <p:ph type="body" sz="quarter" idx="11" hasCustomPrompt="1"/>
          </p:nvPr>
        </p:nvSpPr>
        <p:spPr>
          <a:xfrm>
            <a:off x="605019" y="397559"/>
            <a:ext cx="7394446" cy="2490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EC1F3A"/>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Tree>
    <p:extLst>
      <p:ext uri="{BB962C8B-B14F-4D97-AF65-F5344CB8AC3E}">
        <p14:creationId xmlns:p14="http://schemas.microsoft.com/office/powerpoint/2010/main" val="3520618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6"/>
          <a:stretch>
            <a:fillRect/>
          </a:stretch>
        </p:blipFill>
        <p:spPr>
          <a:xfrm>
            <a:off x="859553" y="-1"/>
            <a:ext cx="2892435" cy="731839"/>
          </a:xfrm>
          <a:prstGeom prst="rect">
            <a:avLst/>
          </a:prstGeom>
        </p:spPr>
      </p:pic>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graphicFrame>
        <p:nvGraphicFramePr>
          <p:cNvPr id="1095" name="Object 71"/>
          <p:cNvGraphicFramePr>
            <a:graphicFrameLocks noChangeAspect="1"/>
          </p:cNvGraphicFramePr>
          <p:nvPr>
            <p:extLst>
              <p:ext uri="{D42A27DB-BD31-4B8C-83A1-F6EECF244321}">
                <p14:modId xmlns:p14="http://schemas.microsoft.com/office/powerpoint/2010/main" val="2717547933"/>
              </p:ext>
            </p:extLst>
          </p:nvPr>
        </p:nvGraphicFramePr>
        <p:xfrm>
          <a:off x="3791744" y="0"/>
          <a:ext cx="2743200" cy="685800"/>
        </p:xfrm>
        <a:graphic>
          <a:graphicData uri="http://schemas.openxmlformats.org/presentationml/2006/ole">
            <mc:AlternateContent xmlns:mc="http://schemas.openxmlformats.org/markup-compatibility/2006">
              <mc:Choice xmlns:v="urn:schemas-microsoft-com:vml" Requires="v">
                <p:oleObj spid="_x0000_s1394" name="Image" r:id="rId17" imgW="4330159" imgH="6146032" progId="">
                  <p:embed/>
                </p:oleObj>
              </mc:Choice>
              <mc:Fallback>
                <p:oleObj name="Image" r:id="rId17" imgW="4330159" imgH="6146032" progId="">
                  <p:embed/>
                  <p:pic>
                    <p:nvPicPr>
                      <p:cNvPr id="0" name="Picture 71"/>
                      <p:cNvPicPr>
                        <a:picLocks noChangeAspect="1" noChangeArrowheads="1"/>
                      </p:cNvPicPr>
                      <p:nvPr/>
                    </p:nvPicPr>
                    <p:blipFill>
                      <a:blip r:embed="rId18">
                        <a:extLst>
                          <a:ext uri="{28A0092B-C50C-407E-A947-70E740481C1C}">
                            <a14:useLocalDpi xmlns:a14="http://schemas.microsoft.com/office/drawing/2010/main" val="0"/>
                          </a:ext>
                        </a:extLst>
                      </a:blip>
                      <a:srcRect t="29179" b="45369"/>
                      <a:stretch>
                        <a:fillRect/>
                      </a:stretch>
                    </p:blipFill>
                    <p:spPr bwMode="auto">
                      <a:xfrm>
                        <a:off x="3791744" y="0"/>
                        <a:ext cx="2743200" cy="685800"/>
                      </a:xfrm>
                      <a:prstGeom prst="rect">
                        <a:avLst/>
                      </a:prstGeom>
                      <a:noFill/>
                      <a:ln>
                        <a:noFill/>
                      </a:ln>
                      <a:effectLst/>
                      <a:extLst>
                        <a:ext uri="{909E8E84-426E-40DD-AFC4-6F175D3DCCD1}">
                          <a14:hiddenFill xmlns:a14="http://schemas.microsoft.com/office/drawing/2010/main">
                            <a:solidFill>
                              <a:srgbClr val="77B7E7"/>
                            </a:solidFill>
                          </a14:hiddenFill>
                        </a:ext>
                        <a:ext uri="{91240B29-F687-4F45-9708-019B960494DF}">
                          <a14:hiddenLine xmlns:a14="http://schemas.microsoft.com/office/drawing/2010/main" w="9525">
                            <a:solidFill>
                              <a:srgbClr val="17347D"/>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pic>
        <p:nvPicPr>
          <p:cNvPr id="1096" name="Picture 72"/>
          <p:cNvPicPr>
            <a:picLocks noChangeAspect="1" noChangeArrowheads="1"/>
          </p:cNvPicPr>
          <p:nvPr/>
        </p:nvPicPr>
        <p:blipFill>
          <a:blip r:embed="rId19"/>
          <a:srcRect/>
          <a:stretch>
            <a:fillRect/>
          </a:stretch>
        </p:blipFill>
        <p:spPr bwMode="auto">
          <a:xfrm>
            <a:off x="6572251" y="-9525"/>
            <a:ext cx="2781300" cy="708025"/>
          </a:xfrm>
          <a:prstGeom prst="rect">
            <a:avLst/>
          </a:prstGeom>
          <a:noFill/>
        </p:spPr>
      </p:pic>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pic>
        <p:nvPicPr>
          <p:cNvPr id="14" name="Picture 13"/>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19336" y="42266"/>
            <a:ext cx="648072" cy="601267"/>
          </a:xfrm>
          <a:prstGeom prst="rect">
            <a:avLst/>
          </a:prstGeom>
        </p:spPr>
      </p:pic>
      <p:sp>
        <p:nvSpPr>
          <p:cNvPr id="15" name="Rectangle 2"/>
          <p:cNvSpPr txBox="1">
            <a:spLocks noChangeArrowheads="1"/>
          </p:cNvSpPr>
          <p:nvPr userDrawn="1"/>
        </p:nvSpPr>
        <p:spPr bwMode="white">
          <a:xfrm>
            <a:off x="9353551" y="42266"/>
            <a:ext cx="2838449"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algn="ctr"/>
            <a:r>
              <a:rPr lang="id-ID" sz="1500" kern="0" dirty="0" smtClean="0">
                <a:solidFill>
                  <a:schemeClr val="tx1"/>
                </a:solidFill>
                <a:effectLst/>
              </a:rPr>
              <a:t>FAKULTAS </a:t>
            </a:r>
          </a:p>
          <a:p>
            <a:pPr algn="ctr"/>
            <a:r>
              <a:rPr lang="id-ID" sz="1500" kern="0" dirty="0" smtClean="0">
                <a:solidFill>
                  <a:schemeClr val="tx1"/>
                </a:solidFill>
                <a:effectLst/>
              </a:rPr>
              <a:t>TEKNOLOGI</a:t>
            </a:r>
            <a:r>
              <a:rPr lang="id-ID" sz="1500" kern="0" baseline="0" dirty="0" smtClean="0">
                <a:solidFill>
                  <a:schemeClr val="tx1"/>
                </a:solidFill>
                <a:effectLst/>
              </a:rPr>
              <a:t> INFORMASI</a:t>
            </a:r>
            <a:endParaRPr lang="en-AU" sz="1500" kern="0" dirty="0" smtClean="0">
              <a:solidFill>
                <a:schemeClr val="tx1"/>
              </a:solidFill>
              <a:effectLs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41" r:id="rId13"/>
  </p:sldLayoutIdLst>
  <p:timing>
    <p:tnLst>
      <p:par>
        <p:cTn id="1" dur="indefinite" restart="never" nodeType="tmRoot"/>
      </p:par>
    </p:tnLst>
  </p:timing>
  <p:hf sldNum="0" hdr="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defRPr/>
            </a:pPr>
            <a:fld id="{FE22493C-64D7-45E0-9B64-F5BE04208726}" type="datetimeFigureOut">
              <a:rPr lang="en-US" smtClean="0">
                <a:solidFill>
                  <a:prstClr val="black">
                    <a:tint val="75000"/>
                  </a:prstClr>
                </a:solidFill>
                <a:latin typeface="Calibri" panose="020F0502020204030204"/>
              </a:rPr>
              <a:pPr fontAlgn="auto">
                <a:spcBef>
                  <a:spcPts val="0"/>
                </a:spcBef>
                <a:spcAft>
                  <a:spcPts val="0"/>
                </a:spcAft>
                <a:defRPr/>
              </a:pPr>
              <a:t>2/20/2019</a:t>
            </a:fld>
            <a:endParaRPr lang="en-US" dirty="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defRPr/>
            </a:pPr>
            <a:endParaRPr lang="en-US" dirty="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defRPr/>
            </a:pPr>
            <a:fld id="{E67FF784-6C2A-48BE-B2B9-2310CD1853F0}" type="slidenum">
              <a:rPr lang="en-US" smtClean="0">
                <a:solidFill>
                  <a:prstClr val="black">
                    <a:tint val="75000"/>
                  </a:prstClr>
                </a:solidFill>
                <a:latin typeface="Calibri" panose="020F0502020204030204"/>
              </a:rPr>
              <a:pPr fontAlgn="auto">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4167833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youtube.com/watch?v=fLQtssJDMMc"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youtube.com/watch?v=QuKluy7NAvE" TargetMode="External"/><Relationship Id="rId4" Type="http://schemas.openxmlformats.org/officeDocument/2006/relationships/hyperlink" Target="http://grail.cs.washington.edu/aging/Aging_CVPR14.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www.engadget.com/2015/06/03/baidu-imagenet-ai-supercomputer-test/" TargetMode="External"/><Relationship Id="rId5" Type="http://schemas.openxmlformats.org/officeDocument/2006/relationships/hyperlink" Target="http://googleresearch.blogspot.com/2014/09/building-deeper-understanding-of-images.html" TargetMode="External"/><Relationship Id="rId4" Type="http://schemas.openxmlformats.org/officeDocument/2006/relationships/hyperlink" Target="http://bits.blogs.nytimes.com/2014/08/18/computer-eyesight-gets-a-lot-more-accurat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thesai.org/Downloads/Volume9No6/Paper_25-Movement_Direction_Estimation_on_Video.pdf" TargetMode="External"/><Relationship Id="rId7" Type="http://schemas.openxmlformats.org/officeDocument/2006/relationships/hyperlink" Target="http://achmatim.net/download/6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ieeexplore.ieee.org/document/7873834/" TargetMode="External"/><Relationship Id="rId5" Type="http://schemas.openxmlformats.org/officeDocument/2006/relationships/hyperlink" Target="http://achmatim.net/download/71" TargetMode="External"/><Relationship Id="rId4" Type="http://schemas.openxmlformats.org/officeDocument/2006/relationships/hyperlink" Target="http://achmatim.net/download/7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ee.cityu.edu.hk/~lmpo/lenna/Lenna97.html"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smtClean="0"/>
              <a:t>FAKULTAS TEKNOLOGI INFORMASI</a:t>
            </a:r>
            <a:endParaRPr lang="id-ID" dirty="0"/>
          </a:p>
        </p:txBody>
      </p:sp>
      <p:sp>
        <p:nvSpPr>
          <p:cNvPr id="5" name="Subtitle 4"/>
          <p:cNvSpPr>
            <a:spLocks noGrp="1"/>
          </p:cNvSpPr>
          <p:nvPr>
            <p:ph type="subTitle" idx="1"/>
          </p:nvPr>
        </p:nvSpPr>
        <p:spPr>
          <a:xfrm>
            <a:off x="983432" y="4653136"/>
            <a:ext cx="10363200" cy="1512168"/>
          </a:xfrm>
        </p:spPr>
        <p:txBody>
          <a:bodyPr/>
          <a:lstStyle/>
          <a:p>
            <a:r>
              <a:rPr lang="en-ID" sz="4400" b="1" smtClean="0">
                <a:latin typeface="+mj-lt"/>
              </a:rPr>
              <a:t>PENGOLAHAN CITRA DIGITAL</a:t>
            </a:r>
            <a:endParaRPr lang="id-ID" sz="4400" b="1" dirty="0" smtClean="0">
              <a:latin typeface="+mj-lt"/>
            </a:endParaRPr>
          </a:p>
          <a:p>
            <a:r>
              <a:rPr lang="id-ID" sz="3600" b="1" smtClean="0">
                <a:latin typeface="+mj-lt"/>
              </a:rPr>
              <a:t>[ </a:t>
            </a:r>
            <a:r>
              <a:rPr lang="en-ID" sz="3600" b="1" smtClean="0">
                <a:latin typeface="+mj-lt"/>
              </a:rPr>
              <a:t>PG176</a:t>
            </a:r>
            <a:r>
              <a:rPr lang="id-ID" sz="3600" b="1" smtClean="0">
                <a:latin typeface="+mj-lt"/>
              </a:rPr>
              <a:t>/ </a:t>
            </a:r>
            <a:r>
              <a:rPr lang="en-ID" sz="3600" b="1" smtClean="0">
                <a:latin typeface="+mj-lt"/>
              </a:rPr>
              <a:t>3</a:t>
            </a:r>
            <a:r>
              <a:rPr lang="id-ID" sz="3600" b="1" smtClean="0">
                <a:latin typeface="+mj-lt"/>
              </a:rPr>
              <a:t> </a:t>
            </a:r>
            <a:r>
              <a:rPr lang="id-ID" sz="3600" b="1" dirty="0" smtClean="0">
                <a:latin typeface="+mj-lt"/>
              </a:rPr>
              <a:t>SKS ]</a:t>
            </a:r>
            <a:endParaRPr lang="id-ID" sz="3600" b="1" dirty="0">
              <a:latin typeface="+mj-lt"/>
            </a:endParaRPr>
          </a:p>
        </p:txBody>
      </p:sp>
    </p:spTree>
    <p:extLst>
      <p:ext uri="{BB962C8B-B14F-4D97-AF65-F5344CB8AC3E}">
        <p14:creationId xmlns:p14="http://schemas.microsoft.com/office/powerpoint/2010/main" val="51705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Pengenalan Pola</a:t>
            </a:r>
            <a:endParaRPr/>
          </a:p>
        </p:txBody>
      </p:sp>
      <p:pic>
        <p:nvPicPr>
          <p:cNvPr id="117" name="Google Shape;117;p20"/>
          <p:cNvPicPr preferRelativeResize="0"/>
          <p:nvPr/>
        </p:nvPicPr>
        <p:blipFill>
          <a:blip r:embed="rId3">
            <a:alphaModFix/>
          </a:blip>
          <a:stretch>
            <a:fillRect/>
          </a:stretch>
        </p:blipFill>
        <p:spPr>
          <a:xfrm>
            <a:off x="1775520" y="1550456"/>
            <a:ext cx="9050648" cy="5104343"/>
          </a:xfrm>
          <a:prstGeom prst="rect">
            <a:avLst/>
          </a:prstGeom>
          <a:noFill/>
          <a:ln>
            <a:noFill/>
          </a:ln>
        </p:spPr>
      </p:pic>
    </p:spTree>
    <p:extLst>
      <p:ext uri="{BB962C8B-B14F-4D97-AF65-F5344CB8AC3E}">
        <p14:creationId xmlns:p14="http://schemas.microsoft.com/office/powerpoint/2010/main" val="1185559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Face Detection / Recognition</a:t>
            </a:r>
            <a:endParaRPr/>
          </a:p>
        </p:txBody>
      </p:sp>
      <p:sp>
        <p:nvSpPr>
          <p:cNvPr id="2" name="Content Placeholder 1"/>
          <p:cNvSpPr>
            <a:spLocks noGrp="1"/>
          </p:cNvSpPr>
          <p:nvPr>
            <p:ph idx="1"/>
          </p:nvPr>
        </p:nvSpPr>
        <p:spPr/>
        <p:txBody>
          <a:bodyPr/>
          <a:lstStyle/>
          <a:p>
            <a:endParaRPr lang="en-ID"/>
          </a:p>
        </p:txBody>
      </p:sp>
      <p:pic>
        <p:nvPicPr>
          <p:cNvPr id="123" name="Google Shape;123;p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35559" y="1624982"/>
            <a:ext cx="8819975" cy="5072951"/>
          </a:xfrm>
          <a:prstGeom prst="rect">
            <a:avLst/>
          </a:prstGeom>
          <a:noFill/>
          <a:ln>
            <a:noFill/>
          </a:ln>
        </p:spPr>
      </p:pic>
    </p:spTree>
    <p:extLst>
      <p:ext uri="{BB962C8B-B14F-4D97-AF65-F5344CB8AC3E}">
        <p14:creationId xmlns:p14="http://schemas.microsoft.com/office/powerpoint/2010/main" val="24691626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Face movies</a:t>
            </a:r>
            <a:endParaRPr/>
          </a:p>
        </p:txBody>
      </p:sp>
      <p:sp>
        <p:nvSpPr>
          <p:cNvPr id="2" name="Content Placeholder 1"/>
          <p:cNvSpPr>
            <a:spLocks noGrp="1"/>
          </p:cNvSpPr>
          <p:nvPr>
            <p:ph idx="1"/>
          </p:nvPr>
        </p:nvSpPr>
        <p:spPr/>
        <p:txBody>
          <a:bodyPr/>
          <a:lstStyle/>
          <a:p>
            <a:endParaRPr lang="en-ID"/>
          </a:p>
        </p:txBody>
      </p:sp>
      <p:pic>
        <p:nvPicPr>
          <p:cNvPr id="129" name="Google Shape;129;p22"/>
          <p:cNvPicPr preferRelativeResize="0"/>
          <p:nvPr/>
        </p:nvPicPr>
        <p:blipFill>
          <a:blip r:embed="rId3">
            <a:alphaModFix/>
          </a:blip>
          <a:stretch>
            <a:fillRect/>
          </a:stretch>
        </p:blipFill>
        <p:spPr>
          <a:xfrm>
            <a:off x="487862" y="1371600"/>
            <a:ext cx="11293400" cy="1633544"/>
          </a:xfrm>
          <a:prstGeom prst="rect">
            <a:avLst/>
          </a:prstGeom>
          <a:noFill/>
          <a:ln>
            <a:noFill/>
          </a:ln>
        </p:spPr>
      </p:pic>
      <p:pic>
        <p:nvPicPr>
          <p:cNvPr id="130" name="Google Shape;130;p22"/>
          <p:cNvPicPr preferRelativeResize="0"/>
          <p:nvPr/>
        </p:nvPicPr>
        <p:blipFill>
          <a:blip r:embed="rId4">
            <a:alphaModFix/>
          </a:blip>
          <a:stretch>
            <a:fillRect/>
          </a:stretch>
        </p:blipFill>
        <p:spPr>
          <a:xfrm>
            <a:off x="487862" y="3538561"/>
            <a:ext cx="11293400" cy="1572666"/>
          </a:xfrm>
          <a:prstGeom prst="rect">
            <a:avLst/>
          </a:prstGeom>
          <a:noFill/>
          <a:ln>
            <a:noFill/>
          </a:ln>
        </p:spPr>
      </p:pic>
      <p:pic>
        <p:nvPicPr>
          <p:cNvPr id="131" name="Google Shape;131;p22"/>
          <p:cNvPicPr preferRelativeResize="0"/>
          <p:nvPr/>
        </p:nvPicPr>
        <p:blipFill>
          <a:blip r:embed="rId5">
            <a:alphaModFix/>
          </a:blip>
          <a:stretch>
            <a:fillRect/>
          </a:stretch>
        </p:blipFill>
        <p:spPr>
          <a:xfrm>
            <a:off x="479376" y="5408973"/>
            <a:ext cx="11098686" cy="934153"/>
          </a:xfrm>
          <a:prstGeom prst="rect">
            <a:avLst/>
          </a:prstGeom>
          <a:noFill/>
          <a:ln>
            <a:noFill/>
          </a:ln>
        </p:spPr>
      </p:pic>
      <p:sp>
        <p:nvSpPr>
          <p:cNvPr id="132" name="Google Shape;132;p22"/>
          <p:cNvSpPr txBox="1"/>
          <p:nvPr/>
        </p:nvSpPr>
        <p:spPr>
          <a:xfrm>
            <a:off x="6679400" y="6236000"/>
            <a:ext cx="5322000" cy="514400"/>
          </a:xfrm>
          <a:prstGeom prst="rect">
            <a:avLst/>
          </a:prstGeom>
          <a:noFill/>
          <a:ln>
            <a:noFill/>
          </a:ln>
        </p:spPr>
        <p:txBody>
          <a:bodyPr spcFirstLastPara="1" wrap="square" lIns="121900" tIns="121900" rIns="121900" bIns="121900" anchor="t" anchorCtr="0">
            <a:noAutofit/>
          </a:bodyPr>
          <a:lstStyle/>
          <a:p>
            <a:pPr algn="r">
              <a:spcBef>
                <a:spcPts val="0"/>
              </a:spcBef>
              <a:spcAft>
                <a:spcPts val="0"/>
              </a:spcAft>
            </a:pPr>
            <a:r>
              <a:rPr lang="en" sz="1467" u="sng">
                <a:solidFill>
                  <a:schemeClr val="hlink"/>
                </a:solidFill>
                <a:hlinkClick r:id="rId6"/>
              </a:rPr>
              <a:t>https://www.youtube.com/watch?v=fLQtssJDMMc</a:t>
            </a:r>
            <a:r>
              <a:rPr lang="en" sz="1467"/>
              <a:t> </a:t>
            </a:r>
            <a:endParaRPr/>
          </a:p>
        </p:txBody>
      </p:sp>
    </p:spTree>
    <p:extLst>
      <p:ext uri="{BB962C8B-B14F-4D97-AF65-F5344CB8AC3E}">
        <p14:creationId xmlns:p14="http://schemas.microsoft.com/office/powerpoint/2010/main" val="221948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Automatic Age Progression</a:t>
            </a:r>
            <a:endParaRPr/>
          </a:p>
        </p:txBody>
      </p:sp>
      <p:sp>
        <p:nvSpPr>
          <p:cNvPr id="2" name="Content Placeholder 1"/>
          <p:cNvSpPr>
            <a:spLocks noGrp="1"/>
          </p:cNvSpPr>
          <p:nvPr>
            <p:ph idx="1"/>
          </p:nvPr>
        </p:nvSpPr>
        <p:spPr>
          <a:xfrm>
            <a:off x="609600" y="2276872"/>
            <a:ext cx="10972800" cy="4047728"/>
          </a:xfrm>
        </p:spPr>
        <p:txBody>
          <a:bodyPr/>
          <a:lstStyle/>
          <a:p>
            <a:endParaRPr lang="en-ID"/>
          </a:p>
        </p:txBody>
      </p:sp>
      <p:pic>
        <p:nvPicPr>
          <p:cNvPr id="138" name="Google Shape;138;p23"/>
          <p:cNvPicPr preferRelativeResize="0"/>
          <p:nvPr/>
        </p:nvPicPr>
        <p:blipFill>
          <a:blip r:embed="rId3">
            <a:alphaModFix/>
          </a:blip>
          <a:stretch>
            <a:fillRect/>
          </a:stretch>
        </p:blipFill>
        <p:spPr>
          <a:xfrm>
            <a:off x="203200" y="1578340"/>
            <a:ext cx="11785600" cy="2458044"/>
          </a:xfrm>
          <a:prstGeom prst="rect">
            <a:avLst/>
          </a:prstGeom>
          <a:noFill/>
          <a:ln>
            <a:noFill/>
          </a:ln>
        </p:spPr>
      </p:pic>
      <p:sp>
        <p:nvSpPr>
          <p:cNvPr id="139" name="Google Shape;139;p23"/>
          <p:cNvSpPr txBox="1"/>
          <p:nvPr/>
        </p:nvSpPr>
        <p:spPr>
          <a:xfrm>
            <a:off x="203200" y="4127700"/>
            <a:ext cx="11768800" cy="1483600"/>
          </a:xfrm>
          <a:prstGeom prst="rect">
            <a:avLst/>
          </a:prstGeom>
          <a:noFill/>
          <a:ln>
            <a:noFill/>
          </a:ln>
        </p:spPr>
        <p:txBody>
          <a:bodyPr spcFirstLastPara="1" wrap="square" lIns="121900" tIns="121900" rIns="121900" bIns="121900" anchor="t" anchorCtr="0">
            <a:noAutofit/>
          </a:bodyPr>
          <a:lstStyle/>
          <a:p>
            <a:pPr algn="ctr">
              <a:lnSpc>
                <a:spcPct val="115000"/>
              </a:lnSpc>
              <a:spcBef>
                <a:spcPts val="1600"/>
              </a:spcBef>
              <a:spcAft>
                <a:spcPts val="0"/>
              </a:spcAft>
            </a:pPr>
            <a:r>
              <a:rPr lang="en" sz="2667"/>
              <a:t>I. Kemelmacher-Shlizerman, S. Suwajanakorn, and S. Seitz,</a:t>
            </a:r>
            <a:r>
              <a:rPr lang="en" sz="2667">
                <a:uFill>
                  <a:noFill/>
                </a:uFill>
                <a:hlinkClick r:id="rId4"/>
              </a:rPr>
              <a:t> </a:t>
            </a:r>
            <a:r>
              <a:rPr lang="en" sz="2667" u="sng">
                <a:solidFill>
                  <a:schemeClr val="hlink"/>
                </a:solidFill>
                <a:hlinkClick r:id="rId4"/>
              </a:rPr>
              <a:t>Illumination-Aware Age Progression</a:t>
            </a:r>
            <a:r>
              <a:rPr lang="en" sz="2667"/>
              <a:t>, CVPR 2014</a:t>
            </a:r>
            <a:endParaRPr sz="2667"/>
          </a:p>
        </p:txBody>
      </p:sp>
      <p:sp>
        <p:nvSpPr>
          <p:cNvPr id="140" name="Google Shape;140;p23"/>
          <p:cNvSpPr txBox="1"/>
          <p:nvPr/>
        </p:nvSpPr>
        <p:spPr>
          <a:xfrm>
            <a:off x="5212600" y="5976167"/>
            <a:ext cx="6687200" cy="596400"/>
          </a:xfrm>
          <a:prstGeom prst="rect">
            <a:avLst/>
          </a:prstGeom>
          <a:noFill/>
          <a:ln>
            <a:noFill/>
          </a:ln>
        </p:spPr>
        <p:txBody>
          <a:bodyPr spcFirstLastPara="1" wrap="square" lIns="121900" tIns="121900" rIns="121900" bIns="121900" anchor="t" anchorCtr="0">
            <a:noAutofit/>
          </a:bodyPr>
          <a:lstStyle/>
          <a:p>
            <a:pPr algn="r">
              <a:spcBef>
                <a:spcPts val="0"/>
              </a:spcBef>
              <a:spcAft>
                <a:spcPts val="0"/>
              </a:spcAft>
            </a:pPr>
            <a:r>
              <a:rPr lang="en"/>
              <a:t>Youtube: </a:t>
            </a:r>
            <a:r>
              <a:rPr lang="en" u="sng">
                <a:solidFill>
                  <a:schemeClr val="hlink"/>
                </a:solidFill>
                <a:hlinkClick r:id="rId5"/>
              </a:rPr>
              <a:t>https://www.youtube.com/watch?v=QuKluy7NAvE</a:t>
            </a:r>
            <a:r>
              <a:rPr lang="en"/>
              <a:t> </a:t>
            </a:r>
            <a:endParaRPr/>
          </a:p>
        </p:txBody>
      </p:sp>
    </p:spTree>
    <p:extLst>
      <p:ext uri="{BB962C8B-B14F-4D97-AF65-F5344CB8AC3E}">
        <p14:creationId xmlns:p14="http://schemas.microsoft.com/office/powerpoint/2010/main" val="455964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Recognition</a:t>
            </a:r>
            <a:endParaRPr/>
          </a:p>
        </p:txBody>
      </p:sp>
      <p:sp>
        <p:nvSpPr>
          <p:cNvPr id="2" name="Content Placeholder 1"/>
          <p:cNvSpPr>
            <a:spLocks noGrp="1"/>
          </p:cNvSpPr>
          <p:nvPr>
            <p:ph idx="1"/>
          </p:nvPr>
        </p:nvSpPr>
        <p:spPr/>
        <p:txBody>
          <a:bodyPr/>
          <a:lstStyle/>
          <a:p>
            <a:endParaRPr lang="en-ID"/>
          </a:p>
        </p:txBody>
      </p:sp>
      <p:pic>
        <p:nvPicPr>
          <p:cNvPr id="146" name="Google Shape;146;p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345106" y="1514622"/>
            <a:ext cx="7136587" cy="4809978"/>
          </a:xfrm>
          <a:prstGeom prst="rect">
            <a:avLst/>
          </a:prstGeom>
          <a:noFill/>
          <a:ln>
            <a:noFill/>
          </a:ln>
        </p:spPr>
      </p:pic>
      <p:sp>
        <p:nvSpPr>
          <p:cNvPr id="147" name="Google Shape;147;p24"/>
          <p:cNvSpPr txBox="1"/>
          <p:nvPr/>
        </p:nvSpPr>
        <p:spPr>
          <a:xfrm>
            <a:off x="131000" y="4293095"/>
            <a:ext cx="7782400" cy="2457371"/>
          </a:xfrm>
          <a:prstGeom prst="rect">
            <a:avLst/>
          </a:prstGeom>
          <a:noFill/>
          <a:ln>
            <a:noFill/>
          </a:ln>
        </p:spPr>
        <p:txBody>
          <a:bodyPr spcFirstLastPara="1" wrap="square" lIns="121900" tIns="121900" rIns="121900" bIns="121900" anchor="t" anchorCtr="0">
            <a:noAutofit/>
          </a:bodyPr>
          <a:lstStyle/>
          <a:p>
            <a:pPr>
              <a:lnSpc>
                <a:spcPct val="115000"/>
              </a:lnSpc>
              <a:spcBef>
                <a:spcPts val="533"/>
              </a:spcBef>
              <a:spcAft>
                <a:spcPts val="0"/>
              </a:spcAft>
            </a:pPr>
            <a:r>
              <a:rPr lang="en" sz="2133"/>
              <a:t>•</a:t>
            </a:r>
            <a:r>
              <a:rPr lang="en" sz="2133" u="sng">
                <a:solidFill>
                  <a:schemeClr val="hlink"/>
                </a:solidFill>
                <a:hlinkClick r:id="rId4"/>
              </a:rPr>
              <a:t>Computer Eyesight Gets a Lot More Accurate</a:t>
            </a:r>
            <a:r>
              <a:rPr lang="en" sz="2133"/>
              <a:t>, NY Times Bits blog, August 18, 2014</a:t>
            </a:r>
            <a:endParaRPr sz="2133"/>
          </a:p>
          <a:p>
            <a:pPr>
              <a:lnSpc>
                <a:spcPct val="115000"/>
              </a:lnSpc>
              <a:spcBef>
                <a:spcPts val="533"/>
              </a:spcBef>
              <a:spcAft>
                <a:spcPts val="0"/>
              </a:spcAft>
            </a:pPr>
            <a:r>
              <a:rPr lang="en" sz="2133"/>
              <a:t>•</a:t>
            </a:r>
            <a:r>
              <a:rPr lang="en" sz="2133" u="sng">
                <a:solidFill>
                  <a:schemeClr val="hlink"/>
                </a:solidFill>
                <a:hlinkClick r:id="rId5"/>
              </a:rPr>
              <a:t>Building A Deeper Understanding of Images</a:t>
            </a:r>
            <a:r>
              <a:rPr lang="en" sz="2133"/>
              <a:t>, Google Research Blog, September 5, 2014</a:t>
            </a:r>
            <a:endParaRPr sz="2133"/>
          </a:p>
          <a:p>
            <a:pPr>
              <a:lnSpc>
                <a:spcPct val="115000"/>
              </a:lnSpc>
              <a:spcBef>
                <a:spcPts val="533"/>
              </a:spcBef>
              <a:spcAft>
                <a:spcPts val="0"/>
              </a:spcAft>
            </a:pPr>
            <a:r>
              <a:rPr lang="en" sz="2133"/>
              <a:t>•</a:t>
            </a:r>
            <a:r>
              <a:rPr lang="en" sz="2133" u="sng">
                <a:solidFill>
                  <a:schemeClr val="hlink"/>
                </a:solidFill>
                <a:hlinkClick r:id="rId6"/>
              </a:rPr>
              <a:t>Baidu caught gaming recent supercomputer performance test</a:t>
            </a:r>
            <a:r>
              <a:rPr lang="en" sz="2133"/>
              <a:t>, Engadget, June 3, 2015</a:t>
            </a:r>
            <a:endParaRPr sz="2133"/>
          </a:p>
        </p:txBody>
      </p:sp>
    </p:spTree>
    <p:extLst>
      <p:ext uri="{BB962C8B-B14F-4D97-AF65-F5344CB8AC3E}">
        <p14:creationId xmlns:p14="http://schemas.microsoft.com/office/powerpoint/2010/main" val="3983520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Beberapa </a:t>
            </a:r>
            <a:r>
              <a:rPr lang="en" smtClean="0"/>
              <a:t>contoh hasil </a:t>
            </a:r>
            <a:r>
              <a:rPr lang="en"/>
              <a:t>riset</a:t>
            </a:r>
            <a:endParaRPr/>
          </a:p>
        </p:txBody>
      </p:sp>
      <p:sp>
        <p:nvSpPr>
          <p:cNvPr id="167" name="Google Shape;167;p27"/>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609585" indent="-448722">
              <a:lnSpc>
                <a:spcPct val="115000"/>
              </a:lnSpc>
              <a:spcBef>
                <a:spcPts val="0"/>
              </a:spcBef>
              <a:spcAft>
                <a:spcPts val="0"/>
              </a:spcAft>
              <a:buSzPts val="1700"/>
            </a:pPr>
            <a:r>
              <a:rPr lang="en" sz="1800"/>
              <a:t>Movement Direction Estimation on Video using Optical Flow Analysis on Multiple Frames (2018) - </a:t>
            </a:r>
            <a:r>
              <a:rPr lang="en" sz="1800" u="sng">
                <a:solidFill>
                  <a:schemeClr val="hlink"/>
                </a:solidFill>
                <a:hlinkClick r:id="rId3"/>
              </a:rPr>
              <a:t>http://thesai.org/Downloads/Volume9No6/Paper_25-Movement_Direction_Estimation_on_Video.pdf</a:t>
            </a:r>
            <a:r>
              <a:rPr lang="en" sz="1800"/>
              <a:t> </a:t>
            </a:r>
            <a:endParaRPr sz="1800"/>
          </a:p>
          <a:p>
            <a:pPr marL="609585" indent="-448722">
              <a:lnSpc>
                <a:spcPct val="115000"/>
              </a:lnSpc>
              <a:spcBef>
                <a:spcPts val="0"/>
              </a:spcBef>
              <a:spcAft>
                <a:spcPts val="0"/>
              </a:spcAft>
              <a:buSzPts val="1700"/>
            </a:pPr>
            <a:r>
              <a:rPr lang="en" sz="1800"/>
              <a:t>Batik Pattern Identification using GLCM and Artificial Neural Network Backpropagation (2018) - </a:t>
            </a:r>
            <a:r>
              <a:rPr lang="en" sz="1800" u="sng">
                <a:solidFill>
                  <a:schemeClr val="hlink"/>
                </a:solidFill>
                <a:hlinkClick r:id="rId4"/>
              </a:rPr>
              <a:t>http://achmatim.net/download/78</a:t>
            </a:r>
            <a:endParaRPr sz="1800"/>
          </a:p>
          <a:p>
            <a:pPr marL="609585" indent="-448722">
              <a:lnSpc>
                <a:spcPct val="115000"/>
              </a:lnSpc>
              <a:spcBef>
                <a:spcPts val="0"/>
              </a:spcBef>
              <a:spcAft>
                <a:spcPts val="0"/>
              </a:spcAft>
              <a:buSzPts val="1700"/>
            </a:pPr>
            <a:r>
              <a:rPr lang="en" sz="1800"/>
              <a:t>Pengenalan Karakter Sandi Rumput Pramuka Menggunakan Jaringan Syaraf Tiruan dengan Metode Backpropagation (2017) - </a:t>
            </a:r>
            <a:r>
              <a:rPr lang="en" sz="1800" u="sng">
                <a:solidFill>
                  <a:schemeClr val="hlink"/>
                </a:solidFill>
                <a:hlinkClick r:id="rId5"/>
              </a:rPr>
              <a:t>http://achmatim.net/download/71</a:t>
            </a:r>
            <a:endParaRPr sz="1800"/>
          </a:p>
          <a:p>
            <a:pPr marL="609585" indent="-448722">
              <a:lnSpc>
                <a:spcPct val="115000"/>
              </a:lnSpc>
              <a:spcBef>
                <a:spcPts val="0"/>
              </a:spcBef>
              <a:spcAft>
                <a:spcPts val="0"/>
              </a:spcAft>
              <a:buSzPts val="1700"/>
            </a:pPr>
            <a:r>
              <a:rPr lang="en" sz="1800"/>
              <a:t>Motion-based Less Significant Frame for Improving LSB-based Video Steganography (2016) - </a:t>
            </a:r>
            <a:r>
              <a:rPr lang="en" sz="1800" u="sng">
                <a:solidFill>
                  <a:schemeClr val="hlink"/>
                </a:solidFill>
                <a:hlinkClick r:id="rId6"/>
              </a:rPr>
              <a:t>http://ieeexplore.ieee.org/document/7873834/</a:t>
            </a:r>
            <a:endParaRPr sz="1800"/>
          </a:p>
          <a:p>
            <a:pPr marL="609585" indent="-448722">
              <a:lnSpc>
                <a:spcPct val="115000"/>
              </a:lnSpc>
              <a:spcBef>
                <a:spcPts val="0"/>
              </a:spcBef>
              <a:spcAft>
                <a:spcPts val="0"/>
              </a:spcAft>
              <a:buSzPts val="1700"/>
            </a:pPr>
            <a:r>
              <a:rPr lang="en" sz="1800"/>
              <a:t>Identifikasi Tanda Tangan Dengan Ciri Fraktal dan Perhitungan Jarak Euclidean pada Fakultas Teknologi Informasi Universitas Budi Luhur (2016) - </a:t>
            </a:r>
            <a:r>
              <a:rPr lang="en" sz="1800" u="sng">
                <a:solidFill>
                  <a:schemeClr val="hlink"/>
                </a:solidFill>
                <a:hlinkClick r:id="rId7"/>
              </a:rPr>
              <a:t>http://achmatim.net/download/65</a:t>
            </a:r>
            <a:r>
              <a:rPr lang="en" sz="1800"/>
              <a:t> </a:t>
            </a:r>
            <a:endParaRPr sz="1800"/>
          </a:p>
        </p:txBody>
      </p:sp>
    </p:spTree>
    <p:extLst>
      <p:ext uri="{BB962C8B-B14F-4D97-AF65-F5344CB8AC3E}">
        <p14:creationId xmlns:p14="http://schemas.microsoft.com/office/powerpoint/2010/main" val="2400728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Representasi Citra Digital</a:t>
            </a:r>
            <a:endParaRPr/>
          </a:p>
        </p:txBody>
      </p:sp>
      <p:sp>
        <p:nvSpPr>
          <p:cNvPr id="153" name="Google Shape;153;p25"/>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spcAft>
                <a:spcPts val="2133"/>
              </a:spcAft>
              <a:buNone/>
            </a:pPr>
            <a:r>
              <a:rPr lang="en" sz="2400"/>
              <a:t>Citra digital dibentuk oleh kumpulan titik yang dinamakan piksel (pixel atau “picture element”). Setiap piksel digambarkan sebagai satu kotak kecil. Setiap piksel mempunyai koordinat posisi.</a:t>
            </a:r>
            <a:endParaRPr sz="2400"/>
          </a:p>
        </p:txBody>
      </p:sp>
      <p:pic>
        <p:nvPicPr>
          <p:cNvPr id="154" name="Google Shape;154;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798533" y="2739101"/>
            <a:ext cx="4793467" cy="4002267"/>
          </a:xfrm>
          <a:prstGeom prst="rect">
            <a:avLst/>
          </a:prstGeom>
          <a:noFill/>
          <a:ln>
            <a:noFill/>
          </a:ln>
        </p:spPr>
      </p:pic>
    </p:spTree>
    <p:extLst>
      <p:ext uri="{BB962C8B-B14F-4D97-AF65-F5344CB8AC3E}">
        <p14:creationId xmlns:p14="http://schemas.microsoft.com/office/powerpoint/2010/main" val="15481019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Representasi Citra Digital</a:t>
            </a:r>
            <a:endParaRPr/>
          </a:p>
        </p:txBody>
      </p:sp>
      <p:sp>
        <p:nvSpPr>
          <p:cNvPr id="2" name="Content Placeholder 1"/>
          <p:cNvSpPr>
            <a:spLocks noGrp="1"/>
          </p:cNvSpPr>
          <p:nvPr>
            <p:ph idx="1"/>
          </p:nvPr>
        </p:nvSpPr>
        <p:spPr/>
        <p:txBody>
          <a:bodyPr/>
          <a:lstStyle/>
          <a:p>
            <a:endParaRPr lang="en-ID"/>
          </a:p>
        </p:txBody>
      </p:sp>
      <p:pic>
        <p:nvPicPr>
          <p:cNvPr id="161" name="Google Shape;161;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513116" y="2457167"/>
            <a:ext cx="7194968" cy="4125600"/>
          </a:xfrm>
          <a:prstGeom prst="rect">
            <a:avLst/>
          </a:prstGeom>
          <a:noFill/>
          <a:ln>
            <a:noFill/>
          </a:ln>
        </p:spPr>
      </p:pic>
    </p:spTree>
    <p:extLst>
      <p:ext uri="{BB962C8B-B14F-4D97-AF65-F5344CB8AC3E}">
        <p14:creationId xmlns:p14="http://schemas.microsoft.com/office/powerpoint/2010/main" val="3622557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Representasi Citra Digital</a:t>
            </a:r>
            <a:endParaRPr/>
          </a:p>
        </p:txBody>
      </p:sp>
      <p:sp>
        <p:nvSpPr>
          <p:cNvPr id="2" name="Content Placeholder 1"/>
          <p:cNvSpPr>
            <a:spLocks noGrp="1"/>
          </p:cNvSpPr>
          <p:nvPr>
            <p:ph idx="1"/>
          </p:nvPr>
        </p:nvSpPr>
        <p:spPr/>
        <p:txBody>
          <a:bodyPr/>
          <a:lstStyle/>
          <a:p>
            <a:endParaRPr lang="en-ID"/>
          </a:p>
        </p:txBody>
      </p:sp>
      <p:pic>
        <p:nvPicPr>
          <p:cNvPr id="174" name="Google Shape;174;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567034" y="2317433"/>
            <a:ext cx="5087132" cy="4395201"/>
          </a:xfrm>
          <a:prstGeom prst="rect">
            <a:avLst/>
          </a:prstGeom>
          <a:noFill/>
          <a:ln>
            <a:noFill/>
          </a:ln>
        </p:spPr>
      </p:pic>
    </p:spTree>
    <p:extLst>
      <p:ext uri="{BB962C8B-B14F-4D97-AF65-F5344CB8AC3E}">
        <p14:creationId xmlns:p14="http://schemas.microsoft.com/office/powerpoint/2010/main" val="19509334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Kuantisasi Citra</a:t>
            </a:r>
            <a:endParaRPr/>
          </a:p>
        </p:txBody>
      </p:sp>
      <p:sp>
        <p:nvSpPr>
          <p:cNvPr id="180" name="Google Shape;180;p29"/>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spcAft>
                <a:spcPts val="2133"/>
              </a:spcAft>
              <a:buNone/>
            </a:pPr>
            <a:r>
              <a:rPr lang="en"/>
              <a:t>Citra digital sesungguhnya dibentuk melalui pendekatan yang dinamakan kuantisasi. Kuantisasi adalah prosedur yang dipakai untuk membuat suatu isyarat yang bersifat kontinu ke dalam bentuk diskret.</a:t>
            </a:r>
            <a:endParaRPr/>
          </a:p>
        </p:txBody>
      </p:sp>
      <p:pic>
        <p:nvPicPr>
          <p:cNvPr id="181" name="Google Shape;181;p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831034" y="4081634"/>
            <a:ext cx="6057503" cy="2645733"/>
          </a:xfrm>
          <a:prstGeom prst="rect">
            <a:avLst/>
          </a:prstGeom>
          <a:noFill/>
          <a:ln>
            <a:noFill/>
          </a:ln>
        </p:spPr>
      </p:pic>
    </p:spTree>
    <p:extLst>
      <p:ext uri="{BB962C8B-B14F-4D97-AF65-F5344CB8AC3E}">
        <p14:creationId xmlns:p14="http://schemas.microsoft.com/office/powerpoint/2010/main" val="794425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id-ID" sz="2800" dirty="0" smtClean="0"/>
              <a:t>Pertemuan 1</a:t>
            </a:r>
            <a:endParaRPr lang="id-ID" sz="2800" dirty="0"/>
          </a:p>
        </p:txBody>
      </p:sp>
      <p:sp>
        <p:nvSpPr>
          <p:cNvPr id="6" name="Subtitle 4"/>
          <p:cNvSpPr>
            <a:spLocks noGrp="1"/>
          </p:cNvSpPr>
          <p:nvPr>
            <p:ph type="title"/>
          </p:nvPr>
        </p:nvSpPr>
        <p:spPr/>
        <p:txBody>
          <a:bodyPr/>
          <a:lstStyle/>
          <a:p>
            <a:r>
              <a:rPr lang="en-ID" b="1" smtClean="0">
                <a:solidFill>
                  <a:schemeClr val="tx1"/>
                </a:solidFill>
                <a:latin typeface="+mj-lt"/>
              </a:rPr>
              <a:t>PENGANTAR PENGOLAHAN CITRA</a:t>
            </a:r>
            <a:endParaRPr lang="id-ID" b="1" dirty="0">
              <a:solidFill>
                <a:schemeClr val="tx1"/>
              </a:solidFill>
              <a:latin typeface="+mj-lt"/>
            </a:endParaRPr>
          </a:p>
        </p:txBody>
      </p:sp>
    </p:spTree>
    <p:extLst>
      <p:ext uri="{BB962C8B-B14F-4D97-AF65-F5344CB8AC3E}">
        <p14:creationId xmlns:p14="http://schemas.microsoft.com/office/powerpoint/2010/main" val="129770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056000" y="533100"/>
            <a:ext cx="6080000" cy="5791800"/>
          </a:xfrm>
          <a:prstGeom prst="rect">
            <a:avLst/>
          </a:prstGeom>
          <a:noFill/>
          <a:ln>
            <a:noFill/>
          </a:ln>
        </p:spPr>
      </p:pic>
      <p:sp>
        <p:nvSpPr>
          <p:cNvPr id="2" name="Title 1"/>
          <p:cNvSpPr>
            <a:spLocks noGrp="1"/>
          </p:cNvSpPr>
          <p:nvPr>
            <p:ph type="title"/>
          </p:nvPr>
        </p:nvSpPr>
        <p:spPr/>
        <p:txBody>
          <a:bodyPr/>
          <a:lstStyle/>
          <a:p>
            <a:endParaRPr lang="en-ID"/>
          </a:p>
        </p:txBody>
      </p:sp>
      <p:sp>
        <p:nvSpPr>
          <p:cNvPr id="3" name="Content Placeholder 2"/>
          <p:cNvSpPr>
            <a:spLocks noGrp="1"/>
          </p:cNvSpPr>
          <p:nvPr>
            <p:ph idx="1"/>
          </p:nvPr>
        </p:nvSpPr>
        <p:spPr/>
        <p:txBody>
          <a:bodyPr/>
          <a:lstStyle/>
          <a:p>
            <a:endParaRPr lang="en-ID"/>
          </a:p>
        </p:txBody>
      </p:sp>
    </p:spTree>
    <p:extLst>
      <p:ext uri="{BB962C8B-B14F-4D97-AF65-F5344CB8AC3E}">
        <p14:creationId xmlns:p14="http://schemas.microsoft.com/office/powerpoint/2010/main" val="2470604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Citra Keabuan</a:t>
            </a:r>
            <a:endParaRPr/>
          </a:p>
        </p:txBody>
      </p:sp>
      <p:sp>
        <p:nvSpPr>
          <p:cNvPr id="2" name="Content Placeholder 1"/>
          <p:cNvSpPr>
            <a:spLocks noGrp="1"/>
          </p:cNvSpPr>
          <p:nvPr>
            <p:ph idx="1"/>
          </p:nvPr>
        </p:nvSpPr>
        <p:spPr/>
        <p:txBody>
          <a:bodyPr/>
          <a:lstStyle/>
          <a:p>
            <a:endParaRPr lang="en-ID"/>
          </a:p>
        </p:txBody>
      </p:sp>
      <p:pic>
        <p:nvPicPr>
          <p:cNvPr id="193" name="Google Shape;193;p31"/>
          <p:cNvPicPr preferRelativeResize="0"/>
          <p:nvPr/>
        </p:nvPicPr>
        <p:blipFill>
          <a:blip r:embed="rId3">
            <a:alphaModFix/>
          </a:blip>
          <a:stretch>
            <a:fillRect/>
          </a:stretch>
        </p:blipFill>
        <p:spPr>
          <a:xfrm>
            <a:off x="2567608" y="1599416"/>
            <a:ext cx="6214765" cy="4497367"/>
          </a:xfrm>
          <a:prstGeom prst="rect">
            <a:avLst/>
          </a:prstGeom>
          <a:noFill/>
          <a:ln>
            <a:noFill/>
          </a:ln>
        </p:spPr>
      </p:pic>
    </p:spTree>
    <p:extLst>
      <p:ext uri="{BB962C8B-B14F-4D97-AF65-F5344CB8AC3E}">
        <p14:creationId xmlns:p14="http://schemas.microsoft.com/office/powerpoint/2010/main" val="2074257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Citra Berwarna (RGB)</a:t>
            </a:r>
            <a:endParaRPr/>
          </a:p>
        </p:txBody>
      </p:sp>
      <p:sp>
        <p:nvSpPr>
          <p:cNvPr id="2" name="Content Placeholder 1"/>
          <p:cNvSpPr>
            <a:spLocks noGrp="1"/>
          </p:cNvSpPr>
          <p:nvPr>
            <p:ph idx="1"/>
          </p:nvPr>
        </p:nvSpPr>
        <p:spPr/>
        <p:txBody>
          <a:bodyPr/>
          <a:lstStyle/>
          <a:p>
            <a:endParaRPr lang="en-ID"/>
          </a:p>
        </p:txBody>
      </p:sp>
      <p:pic>
        <p:nvPicPr>
          <p:cNvPr id="200" name="Google Shape;200;p32"/>
          <p:cNvPicPr preferRelativeResize="0"/>
          <p:nvPr/>
        </p:nvPicPr>
        <p:blipFill>
          <a:blip r:embed="rId3">
            <a:alphaModFix/>
          </a:blip>
          <a:stretch>
            <a:fillRect/>
          </a:stretch>
        </p:blipFill>
        <p:spPr>
          <a:xfrm>
            <a:off x="1769816" y="2134083"/>
            <a:ext cx="8652367" cy="3428033"/>
          </a:xfrm>
          <a:prstGeom prst="rect">
            <a:avLst/>
          </a:prstGeom>
          <a:noFill/>
          <a:ln>
            <a:noFill/>
          </a:ln>
        </p:spPr>
      </p:pic>
    </p:spTree>
    <p:extLst>
      <p:ext uri="{BB962C8B-B14F-4D97-AF65-F5344CB8AC3E}">
        <p14:creationId xmlns:p14="http://schemas.microsoft.com/office/powerpoint/2010/main" val="892383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3"/>
          <p:cNvPicPr preferRelativeResize="0"/>
          <p:nvPr/>
        </p:nvPicPr>
        <p:blipFill>
          <a:blip r:embed="rId3">
            <a:alphaModFix/>
          </a:blip>
          <a:stretch>
            <a:fillRect/>
          </a:stretch>
        </p:blipFill>
        <p:spPr>
          <a:xfrm>
            <a:off x="3287688" y="260648"/>
            <a:ext cx="5767704" cy="6394152"/>
          </a:xfrm>
          <a:prstGeom prst="rect">
            <a:avLst/>
          </a:prstGeom>
          <a:noFill/>
          <a:ln>
            <a:noFill/>
          </a:ln>
        </p:spPr>
      </p:pic>
    </p:spTree>
    <p:extLst>
      <p:ext uri="{BB962C8B-B14F-4D97-AF65-F5344CB8AC3E}">
        <p14:creationId xmlns:p14="http://schemas.microsoft.com/office/powerpoint/2010/main" val="1119413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Kualitas Citra</a:t>
            </a:r>
            <a:endParaRPr/>
          </a:p>
        </p:txBody>
      </p:sp>
      <p:sp>
        <p:nvSpPr>
          <p:cNvPr id="211" name="Google Shape;211;p34"/>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spcAft>
                <a:spcPts val="2133"/>
              </a:spcAft>
              <a:buNone/>
            </a:pPr>
            <a:r>
              <a:rPr lang="en" sz="2533"/>
              <a:t>Di samping cacah intensitas kecerahan, jumlah piksel yang digunakan untuk menyusun suatu citra  mempengaruhi kualitas citra. Istilah resolusi citra biasa dinyatakan jumlah piksel pada arah lebar dan tinggi. Resolusi piksel biasa dinyatakan dengan notasi m x n, dengan m menyatakan tinggi dan n menyatakan lebar dalam  jumlah piksel.</a:t>
            </a:r>
            <a:endParaRPr sz="2533"/>
          </a:p>
        </p:txBody>
      </p:sp>
    </p:spTree>
    <p:extLst>
      <p:ext uri="{BB962C8B-B14F-4D97-AF65-F5344CB8AC3E}">
        <p14:creationId xmlns:p14="http://schemas.microsoft.com/office/powerpoint/2010/main" val="2054679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239685" y="104101"/>
            <a:ext cx="5712649" cy="6451599"/>
          </a:xfrm>
          <a:prstGeom prst="rect">
            <a:avLst/>
          </a:prstGeom>
          <a:noFill/>
          <a:ln>
            <a:noFill/>
          </a:ln>
        </p:spPr>
      </p:pic>
    </p:spTree>
    <p:extLst>
      <p:ext uri="{BB962C8B-B14F-4D97-AF65-F5344CB8AC3E}">
        <p14:creationId xmlns:p14="http://schemas.microsoft.com/office/powerpoint/2010/main" val="370921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smtClean="0"/>
              <a:t>Tools Pengolahan Citra Digital</a:t>
            </a:r>
            <a:endParaRPr/>
          </a:p>
        </p:txBody>
      </p:sp>
      <p:pic>
        <p:nvPicPr>
          <p:cNvPr id="4098" name="Picture 2" descr="https://yt3.ggpht.com/a-/AAuE7mCE243aNH0TviSGpqGJFFQRrF4hFl3ElVra8w=s288-mo-c-c0xffffffff-rj-k-n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27448" y="1916832"/>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yt3.ggpht.com/a-/AAuE7mAnbXgqe3FTrTqO2iQpAyPqoNyi5hfclsKuvQ=s288-mo-c-c0xffffffff-rj-k-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856" y="1946297"/>
            <a:ext cx="27432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8760296" y="2276872"/>
            <a:ext cx="2034471" cy="2016224"/>
          </a:xfrm>
          <a:prstGeom prst="rect">
            <a:avLst/>
          </a:prstGeom>
        </p:spPr>
      </p:pic>
      <p:sp>
        <p:nvSpPr>
          <p:cNvPr id="6" name="TextBox 5"/>
          <p:cNvSpPr txBox="1"/>
          <p:nvPr/>
        </p:nvSpPr>
        <p:spPr>
          <a:xfrm>
            <a:off x="1944248" y="4660032"/>
            <a:ext cx="1109599" cy="461665"/>
          </a:xfrm>
          <a:prstGeom prst="rect">
            <a:avLst/>
          </a:prstGeom>
          <a:noFill/>
        </p:spPr>
        <p:txBody>
          <a:bodyPr wrap="none" rtlCol="0">
            <a:spAutoFit/>
          </a:bodyPr>
          <a:lstStyle/>
          <a:p>
            <a:pPr algn="ctr"/>
            <a:r>
              <a:rPr lang="en-ID" sz="2400" smtClean="0"/>
              <a:t>Matlab</a:t>
            </a:r>
            <a:endParaRPr lang="en-ID" sz="2400"/>
          </a:p>
        </p:txBody>
      </p:sp>
      <p:sp>
        <p:nvSpPr>
          <p:cNvPr id="11" name="TextBox 10"/>
          <p:cNvSpPr txBox="1"/>
          <p:nvPr/>
        </p:nvSpPr>
        <p:spPr>
          <a:xfrm>
            <a:off x="5592157" y="4660031"/>
            <a:ext cx="1024640" cy="461665"/>
          </a:xfrm>
          <a:prstGeom prst="rect">
            <a:avLst/>
          </a:prstGeom>
          <a:noFill/>
        </p:spPr>
        <p:txBody>
          <a:bodyPr wrap="none" rtlCol="0">
            <a:spAutoFit/>
          </a:bodyPr>
          <a:lstStyle/>
          <a:p>
            <a:pPr algn="ctr"/>
            <a:r>
              <a:rPr lang="en-ID" sz="2400" smtClean="0"/>
              <a:t>Scilab</a:t>
            </a:r>
            <a:endParaRPr lang="en-ID" sz="2400"/>
          </a:p>
        </p:txBody>
      </p:sp>
      <p:sp>
        <p:nvSpPr>
          <p:cNvPr id="12" name="TextBox 11"/>
          <p:cNvSpPr txBox="1"/>
          <p:nvPr/>
        </p:nvSpPr>
        <p:spPr>
          <a:xfrm>
            <a:off x="9283500" y="4660030"/>
            <a:ext cx="1159292" cy="461665"/>
          </a:xfrm>
          <a:prstGeom prst="rect">
            <a:avLst/>
          </a:prstGeom>
          <a:noFill/>
        </p:spPr>
        <p:txBody>
          <a:bodyPr wrap="none" rtlCol="0">
            <a:spAutoFit/>
          </a:bodyPr>
          <a:lstStyle/>
          <a:p>
            <a:pPr algn="ctr"/>
            <a:r>
              <a:rPr lang="en-ID" sz="2400" smtClean="0"/>
              <a:t>Octave</a:t>
            </a:r>
            <a:endParaRPr lang="en-ID" sz="2400"/>
          </a:p>
        </p:txBody>
      </p:sp>
      <p:sp>
        <p:nvSpPr>
          <p:cNvPr id="13" name="TextBox 12"/>
          <p:cNvSpPr txBox="1"/>
          <p:nvPr/>
        </p:nvSpPr>
        <p:spPr>
          <a:xfrm>
            <a:off x="3719850" y="5877272"/>
            <a:ext cx="4769254" cy="461665"/>
          </a:xfrm>
          <a:prstGeom prst="rect">
            <a:avLst/>
          </a:prstGeom>
          <a:noFill/>
        </p:spPr>
        <p:txBody>
          <a:bodyPr wrap="none" rtlCol="0">
            <a:spAutoFit/>
          </a:bodyPr>
          <a:lstStyle/>
          <a:p>
            <a:pPr algn="ctr"/>
            <a:r>
              <a:rPr lang="en-ID" sz="2400" smtClean="0"/>
              <a:t>Alternatif: http://octave-online.net </a:t>
            </a:r>
            <a:endParaRPr lang="en-ID" sz="2400"/>
          </a:p>
        </p:txBody>
      </p:sp>
    </p:spTree>
    <p:extLst>
      <p:ext uri="{BB962C8B-B14F-4D97-AF65-F5344CB8AC3E}">
        <p14:creationId xmlns:p14="http://schemas.microsoft.com/office/powerpoint/2010/main" val="13063604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3" name="Content Placeholder 2"/>
          <p:cNvSpPr>
            <a:spLocks noGrp="1"/>
          </p:cNvSpPr>
          <p:nvPr>
            <p:ph idx="1"/>
          </p:nvPr>
        </p:nvSpPr>
        <p:spPr/>
        <p:txBody>
          <a:bodyPr/>
          <a:lstStyle/>
          <a:p>
            <a:r>
              <a:rPr lang="en-ID" smtClean="0"/>
              <a:t>Pengolahan Citra Digital merupakan serangkaian u</a:t>
            </a:r>
            <a:r>
              <a:rPr lang="id-ID" smtClean="0"/>
              <a:t>saha </a:t>
            </a:r>
            <a:r>
              <a:rPr lang="id-ID"/>
              <a:t>untuk melakukan transformasi suatu citra/gambar menjadi citra lain dengan menggunakan teknik tertentu </a:t>
            </a:r>
            <a:endParaRPr lang="en-ID" smtClean="0"/>
          </a:p>
          <a:p>
            <a:r>
              <a:rPr lang="en-ID" smtClean="0"/>
              <a:t>Representasi citra digital dalam bentuk matriks 2 dimensi (atau lebih). Setiap titik diwakili oleh sebuah nilai.</a:t>
            </a:r>
          </a:p>
          <a:p>
            <a:r>
              <a:rPr lang="en-ID" smtClean="0"/>
              <a:t>Pengolahan Citra Digital dapat menggunakan tools seperti Matlab, Octave, Scilab, dsb</a:t>
            </a:r>
          </a:p>
          <a:p>
            <a:endParaRPr lang="id-ID"/>
          </a:p>
        </p:txBody>
      </p:sp>
    </p:spTree>
    <p:extLst>
      <p:ext uri="{BB962C8B-B14F-4D97-AF65-F5344CB8AC3E}">
        <p14:creationId xmlns:p14="http://schemas.microsoft.com/office/powerpoint/2010/main" val="3097302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4" name="Text Placeholder 3"/>
          <p:cNvSpPr>
            <a:spLocks noGrp="1"/>
          </p:cNvSpPr>
          <p:nvPr>
            <p:ph type="body" idx="1"/>
          </p:nvPr>
        </p:nvSpPr>
        <p:spPr>
          <a:xfrm>
            <a:off x="551384" y="5046857"/>
            <a:ext cx="10363200" cy="953650"/>
          </a:xfrm>
        </p:spPr>
        <p:txBody>
          <a:bodyPr/>
          <a:lstStyle/>
          <a:p>
            <a:pPr algn="ctr"/>
            <a:r>
              <a:rPr lang="id-ID" sz="6000" dirty="0" smtClean="0"/>
              <a:t>SELESAI</a:t>
            </a:r>
            <a:endParaRPr lang="id-ID" sz="6000" dirty="0"/>
          </a:p>
        </p:txBody>
      </p:sp>
      <p:grpSp>
        <p:nvGrpSpPr>
          <p:cNvPr id="9" name="Group 8"/>
          <p:cNvGrpSpPr/>
          <p:nvPr/>
        </p:nvGrpSpPr>
        <p:grpSpPr>
          <a:xfrm>
            <a:off x="3719736" y="1689238"/>
            <a:ext cx="3960440" cy="3241812"/>
            <a:chOff x="3719736" y="1689238"/>
            <a:chExt cx="3960440" cy="32418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19736" y="1689238"/>
              <a:ext cx="3960440" cy="324181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912" y="1916832"/>
              <a:ext cx="720080" cy="720080"/>
            </a:xfrm>
            <a:prstGeom prst="rect">
              <a:avLst/>
            </a:prstGeom>
          </p:spPr>
        </p:pic>
      </p:grpSp>
    </p:spTree>
    <p:extLst>
      <p:ext uri="{BB962C8B-B14F-4D97-AF65-F5344CB8AC3E}">
        <p14:creationId xmlns:p14="http://schemas.microsoft.com/office/powerpoint/2010/main" val="59801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smtClean="0"/>
              <a:t>Tujuan Pembelajaran</a:t>
            </a:r>
            <a:endParaRPr lang="id-ID" dirty="0"/>
          </a:p>
        </p:txBody>
      </p:sp>
      <p:sp>
        <p:nvSpPr>
          <p:cNvPr id="7" name="Content Placeholder 6"/>
          <p:cNvSpPr>
            <a:spLocks noGrp="1"/>
          </p:cNvSpPr>
          <p:nvPr>
            <p:ph idx="1"/>
          </p:nvPr>
        </p:nvSpPr>
        <p:spPr/>
        <p:txBody>
          <a:bodyPr/>
          <a:lstStyle/>
          <a:p>
            <a:r>
              <a:rPr lang="id-ID"/>
              <a:t>Mahasiswa mampu menjelaskan konsep pengolahan citra digital, representasi citra dan contoh implementasi pengolahan citra dalam kehidupan sehari-hari.</a:t>
            </a:r>
          </a:p>
        </p:txBody>
      </p:sp>
    </p:spTree>
    <p:extLst>
      <p:ext uri="{BB962C8B-B14F-4D97-AF65-F5344CB8AC3E}">
        <p14:creationId xmlns:p14="http://schemas.microsoft.com/office/powerpoint/2010/main" val="610800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Topik Pembahasan</a:t>
            </a:r>
            <a:endParaRPr lang="id-ID" dirty="0"/>
          </a:p>
        </p:txBody>
      </p:sp>
      <p:sp>
        <p:nvSpPr>
          <p:cNvPr id="3" name="Content Placeholder 2"/>
          <p:cNvSpPr>
            <a:spLocks noGrp="1"/>
          </p:cNvSpPr>
          <p:nvPr>
            <p:ph idx="1"/>
          </p:nvPr>
        </p:nvSpPr>
        <p:spPr/>
        <p:txBody>
          <a:bodyPr/>
          <a:lstStyle/>
          <a:p>
            <a:r>
              <a:rPr lang="id-ID" smtClean="0"/>
              <a:t>Pengertian </a:t>
            </a:r>
            <a:r>
              <a:rPr lang="id-ID"/>
              <a:t>Citra Digital</a:t>
            </a:r>
          </a:p>
          <a:p>
            <a:r>
              <a:rPr lang="id-ID" smtClean="0"/>
              <a:t>Konsep </a:t>
            </a:r>
            <a:r>
              <a:rPr lang="id-ID"/>
              <a:t>Pengolahan Citra Digital</a:t>
            </a:r>
          </a:p>
          <a:p>
            <a:r>
              <a:rPr lang="id-ID" smtClean="0"/>
              <a:t>Representasi </a:t>
            </a:r>
            <a:r>
              <a:rPr lang="id-ID"/>
              <a:t>Citra</a:t>
            </a:r>
          </a:p>
          <a:p>
            <a:r>
              <a:rPr lang="id-ID" smtClean="0"/>
              <a:t>Kuantisasi </a:t>
            </a:r>
            <a:r>
              <a:rPr lang="id-ID"/>
              <a:t>Citra</a:t>
            </a:r>
          </a:p>
          <a:p>
            <a:r>
              <a:rPr lang="id-ID" smtClean="0"/>
              <a:t>Contoh </a:t>
            </a:r>
            <a:r>
              <a:rPr lang="id-ID"/>
              <a:t>Implementasi pengolahan citra </a:t>
            </a:r>
            <a:r>
              <a:rPr lang="id-ID" smtClean="0"/>
              <a:t>digital</a:t>
            </a:r>
            <a:endParaRPr lang="id-ID"/>
          </a:p>
        </p:txBody>
      </p:sp>
    </p:spTree>
    <p:extLst>
      <p:ext uri="{BB962C8B-B14F-4D97-AF65-F5344CB8AC3E}">
        <p14:creationId xmlns:p14="http://schemas.microsoft.com/office/powerpoint/2010/main" val="2862724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pPr>
            <a:r>
              <a:rPr lang="en"/>
              <a:t>Apa itu Citra Digital?</a:t>
            </a:r>
            <a:endParaRPr/>
          </a:p>
        </p:txBody>
      </p:sp>
      <p:pic>
        <p:nvPicPr>
          <p:cNvPr id="80" name="Google Shape;80;p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336923" y="1628799"/>
            <a:ext cx="3298911" cy="4230833"/>
          </a:xfrm>
          <a:prstGeom prst="rect">
            <a:avLst/>
          </a:prstGeom>
          <a:noFill/>
          <a:ln>
            <a:noFill/>
          </a:ln>
          <a:effectLst>
            <a:outerShdw blurRad="57150" dist="19050" dir="5400000" algn="bl" rotWithShape="0">
              <a:srgbClr val="000000">
                <a:alpha val="50000"/>
              </a:srgbClr>
            </a:outerShdw>
          </a:effectLst>
        </p:spPr>
      </p:pic>
      <p:sp>
        <p:nvSpPr>
          <p:cNvPr id="81" name="Google Shape;81;p15"/>
          <p:cNvSpPr txBox="1"/>
          <p:nvPr/>
        </p:nvSpPr>
        <p:spPr>
          <a:xfrm>
            <a:off x="971567" y="5859633"/>
            <a:ext cx="3780400" cy="8036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 sz="2400" b="1">
                <a:latin typeface="Roboto"/>
                <a:ea typeface="Roboto"/>
                <a:cs typeface="Roboto"/>
                <a:sym typeface="Roboto"/>
              </a:rPr>
              <a:t>Apa yang kita lihat</a:t>
            </a:r>
            <a:endParaRPr sz="2400" b="1">
              <a:latin typeface="Roboto"/>
              <a:ea typeface="Roboto"/>
              <a:cs typeface="Roboto"/>
              <a:sym typeface="Roboto"/>
            </a:endParaRPr>
          </a:p>
        </p:txBody>
      </p:sp>
      <p:pic>
        <p:nvPicPr>
          <p:cNvPr id="82" name="Google Shape;82;p1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096000" y="1558252"/>
            <a:ext cx="4273096" cy="4301383"/>
          </a:xfrm>
          <a:prstGeom prst="rect">
            <a:avLst/>
          </a:prstGeom>
          <a:noFill/>
          <a:ln>
            <a:noFill/>
          </a:ln>
        </p:spPr>
      </p:pic>
      <p:sp>
        <p:nvSpPr>
          <p:cNvPr id="83" name="Google Shape;83;p15"/>
          <p:cNvSpPr txBox="1"/>
          <p:nvPr/>
        </p:nvSpPr>
        <p:spPr>
          <a:xfrm>
            <a:off x="5700600" y="5859633"/>
            <a:ext cx="4586400" cy="8036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 sz="2400" b="1">
                <a:latin typeface="Roboto"/>
                <a:ea typeface="Roboto"/>
                <a:cs typeface="Roboto"/>
                <a:sym typeface="Roboto"/>
              </a:rPr>
              <a:t>Apa yang komputer lihat</a:t>
            </a:r>
            <a:endParaRPr sz="2400" b="1">
              <a:latin typeface="Roboto"/>
              <a:ea typeface="Roboto"/>
              <a:cs typeface="Roboto"/>
              <a:sym typeface="Roboto"/>
            </a:endParaRPr>
          </a:p>
        </p:txBody>
      </p:sp>
    </p:spTree>
    <p:extLst>
      <p:ext uri="{BB962C8B-B14F-4D97-AF65-F5344CB8AC3E}">
        <p14:creationId xmlns:p14="http://schemas.microsoft.com/office/powerpoint/2010/main" val="1335897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Apa itu Citra?</a:t>
            </a:r>
            <a:endParaRPr/>
          </a:p>
        </p:txBody>
      </p:sp>
      <p:sp>
        <p:nvSpPr>
          <p:cNvPr id="89" name="Google Shape;89;p16"/>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15000"/>
              </a:lnSpc>
            </a:pPr>
            <a:r>
              <a:rPr lang="en"/>
              <a:t>Citra adalah gambar dua dimensi yang bisa ditampilkan pada layar komputer sebagai himpunan/ diskrit nilai digital yang disebut pixel/ picture elements. </a:t>
            </a:r>
          </a:p>
          <a:p>
            <a:pPr>
              <a:lnSpc>
                <a:spcPct val="115000"/>
              </a:lnSpc>
            </a:pPr>
            <a:r>
              <a:rPr lang="en" smtClean="0"/>
              <a:t>Secara </a:t>
            </a:r>
            <a:r>
              <a:rPr lang="en"/>
              <a:t>matematis, citra merupakan fungsi kontinu dari intensitas cahaya pada bidang dua </a:t>
            </a:r>
            <a:r>
              <a:rPr lang="en" smtClean="0"/>
              <a:t>dimensi.</a:t>
            </a:r>
            <a:endParaRPr lang="en"/>
          </a:p>
          <a:p>
            <a:pPr>
              <a:lnSpc>
                <a:spcPct val="115000"/>
              </a:lnSpc>
            </a:pPr>
            <a:r>
              <a:rPr lang="en" smtClean="0"/>
              <a:t>Menurut </a:t>
            </a:r>
            <a:r>
              <a:rPr lang="en"/>
              <a:t>Gonzalez dan Woods (2007), citra didefinisikan sebagai fungsi</a:t>
            </a:r>
            <a:br>
              <a:rPr lang="en"/>
            </a:br>
            <a:r>
              <a:rPr lang="en"/>
              <a:t>dua dimensi dari f(x, y).</a:t>
            </a:r>
            <a:endParaRPr/>
          </a:p>
        </p:txBody>
      </p:sp>
    </p:spTree>
    <p:extLst>
      <p:ext uri="{BB962C8B-B14F-4D97-AF65-F5344CB8AC3E}">
        <p14:creationId xmlns:p14="http://schemas.microsoft.com/office/powerpoint/2010/main" val="2671786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Pengolahan Citra Digital</a:t>
            </a:r>
            <a:endParaRPr/>
          </a:p>
        </p:txBody>
      </p:sp>
      <p:sp>
        <p:nvSpPr>
          <p:cNvPr id="95" name="Google Shape;95;p17"/>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15000"/>
              </a:lnSpc>
            </a:pPr>
            <a:r>
              <a:rPr lang="en" sz="2400"/>
              <a:t>Pemrosesan gambar berdimensi-dua melalui komputer digital (Jain, 1989)</a:t>
            </a:r>
            <a:endParaRPr sz="2400"/>
          </a:p>
          <a:p>
            <a:pPr>
              <a:lnSpc>
                <a:spcPct val="115000"/>
              </a:lnSpc>
            </a:pPr>
            <a:r>
              <a:rPr lang="en" sz="2400"/>
              <a:t>Berbagai teknik yang keberadaannya  untuk memanipulasi dan memodifikasi citra dengan berbagai cara (Efford, 2000)</a:t>
            </a:r>
            <a:endParaRPr sz="2400"/>
          </a:p>
          <a:p>
            <a:pPr>
              <a:lnSpc>
                <a:spcPct val="115000"/>
              </a:lnSpc>
            </a:pPr>
            <a:r>
              <a:rPr lang="en" sz="2400"/>
              <a:t>Proses yang bertujuan untuk memanipulasi dan menganalisis citra dengan bantuan komputer</a:t>
            </a:r>
            <a:endParaRPr sz="2400"/>
          </a:p>
          <a:p>
            <a:pPr>
              <a:lnSpc>
                <a:spcPct val="115000"/>
              </a:lnSpc>
            </a:pPr>
            <a:r>
              <a:rPr lang="en" sz="2400"/>
              <a:t>Usaha untuk melakukan transformasi suatu citra/gambar menjadi citra lain dengan menggunakan teknik tertentu (Wikipedia, 2019)</a:t>
            </a:r>
            <a:endParaRPr sz="2400"/>
          </a:p>
        </p:txBody>
      </p:sp>
    </p:spTree>
    <p:extLst>
      <p:ext uri="{BB962C8B-B14F-4D97-AF65-F5344CB8AC3E}">
        <p14:creationId xmlns:p14="http://schemas.microsoft.com/office/powerpoint/2010/main" val="24994897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Pengolahan Citra Digital</a:t>
            </a:r>
            <a:endParaRPr/>
          </a:p>
        </p:txBody>
      </p:sp>
      <p:sp>
        <p:nvSpPr>
          <p:cNvPr id="2" name="Content Placeholder 1"/>
          <p:cNvSpPr>
            <a:spLocks noGrp="1"/>
          </p:cNvSpPr>
          <p:nvPr>
            <p:ph idx="1"/>
          </p:nvPr>
        </p:nvSpPr>
        <p:spPr/>
        <p:txBody>
          <a:bodyPr/>
          <a:lstStyle/>
          <a:p>
            <a:endParaRPr lang="en-ID"/>
          </a:p>
        </p:txBody>
      </p:sp>
      <p:pic>
        <p:nvPicPr>
          <p:cNvPr id="101" name="Google Shape;101;p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063567" y="2945034"/>
            <a:ext cx="2930133" cy="2930133"/>
          </a:xfrm>
          <a:prstGeom prst="rect">
            <a:avLst/>
          </a:prstGeom>
          <a:noFill/>
          <a:ln>
            <a:noFill/>
          </a:ln>
        </p:spPr>
      </p:pic>
      <p:pic>
        <p:nvPicPr>
          <p:cNvPr id="102" name="Google Shape;102;p18"/>
          <p:cNvPicPr preferRelativeResize="0"/>
          <p:nvPr/>
        </p:nvPicPr>
        <p:blipFill>
          <a:blip r:embed="rId4">
            <a:alphaModFix/>
          </a:blip>
          <a:stretch>
            <a:fillRect/>
          </a:stretch>
        </p:blipFill>
        <p:spPr>
          <a:xfrm>
            <a:off x="7994834" y="2945034"/>
            <a:ext cx="2930133" cy="2930133"/>
          </a:xfrm>
          <a:prstGeom prst="rect">
            <a:avLst/>
          </a:prstGeom>
          <a:noFill/>
          <a:ln>
            <a:noFill/>
          </a:ln>
        </p:spPr>
      </p:pic>
      <p:sp>
        <p:nvSpPr>
          <p:cNvPr id="103" name="Google Shape;103;p18"/>
          <p:cNvSpPr txBox="1"/>
          <p:nvPr/>
        </p:nvSpPr>
        <p:spPr>
          <a:xfrm>
            <a:off x="7170867" y="4000300"/>
            <a:ext cx="646800" cy="8196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 sz="5333">
                <a:latin typeface="Roboto"/>
                <a:ea typeface="Roboto"/>
                <a:cs typeface="Roboto"/>
                <a:sym typeface="Roboto"/>
              </a:rPr>
              <a:t>+</a:t>
            </a:r>
            <a:endParaRPr sz="5333">
              <a:latin typeface="Roboto"/>
              <a:ea typeface="Roboto"/>
              <a:cs typeface="Roboto"/>
              <a:sym typeface="Roboto"/>
            </a:endParaRPr>
          </a:p>
        </p:txBody>
      </p:sp>
      <p:sp>
        <p:nvSpPr>
          <p:cNvPr id="104" name="Google Shape;104;p18"/>
          <p:cNvSpPr txBox="1"/>
          <p:nvPr/>
        </p:nvSpPr>
        <p:spPr>
          <a:xfrm>
            <a:off x="1370633" y="4000300"/>
            <a:ext cx="2501600" cy="8196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 sz="5333">
                <a:latin typeface="Roboto"/>
                <a:ea typeface="Roboto"/>
                <a:cs typeface="Roboto"/>
                <a:sym typeface="Roboto"/>
              </a:rPr>
              <a:t>PCD =</a:t>
            </a:r>
            <a:endParaRPr sz="5333">
              <a:latin typeface="Roboto"/>
              <a:ea typeface="Roboto"/>
              <a:cs typeface="Roboto"/>
              <a:sym typeface="Roboto"/>
            </a:endParaRPr>
          </a:p>
        </p:txBody>
      </p:sp>
      <p:sp>
        <p:nvSpPr>
          <p:cNvPr id="105" name="Google Shape;105;p18"/>
          <p:cNvSpPr txBox="1"/>
          <p:nvPr/>
        </p:nvSpPr>
        <p:spPr>
          <a:xfrm>
            <a:off x="6081300" y="6240633"/>
            <a:ext cx="5887600" cy="402400"/>
          </a:xfrm>
          <a:prstGeom prst="rect">
            <a:avLst/>
          </a:prstGeom>
          <a:noFill/>
          <a:ln>
            <a:noFill/>
          </a:ln>
        </p:spPr>
        <p:txBody>
          <a:bodyPr spcFirstLastPara="1" wrap="square" lIns="121900" tIns="121900" rIns="121900" bIns="121900" anchor="t" anchorCtr="0">
            <a:noAutofit/>
          </a:bodyPr>
          <a:lstStyle/>
          <a:p>
            <a:pPr algn="r">
              <a:spcBef>
                <a:spcPts val="0"/>
              </a:spcBef>
              <a:spcAft>
                <a:spcPts val="0"/>
              </a:spcAft>
            </a:pPr>
            <a:r>
              <a:rPr lang="en" sz="1333"/>
              <a:t>More about Lenna: </a:t>
            </a:r>
            <a:r>
              <a:rPr lang="en" sz="1333" u="sng">
                <a:solidFill>
                  <a:schemeClr val="hlink"/>
                </a:solidFill>
                <a:hlinkClick r:id="rId5"/>
              </a:rPr>
              <a:t>http://www.ee.cityu.edu.hk/~lmpo/lenna/Lenna97.html</a:t>
            </a:r>
            <a:r>
              <a:rPr lang="en" sz="1333"/>
              <a:t> </a:t>
            </a:r>
            <a:endParaRPr sz="1333"/>
          </a:p>
        </p:txBody>
      </p:sp>
    </p:spTree>
    <p:extLst>
      <p:ext uri="{BB962C8B-B14F-4D97-AF65-F5344CB8AC3E}">
        <p14:creationId xmlns:p14="http://schemas.microsoft.com/office/powerpoint/2010/main" val="3556431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prstGeom prst="rect">
            <a:avLst/>
          </a:prstGeom>
        </p:spPr>
        <p:txBody>
          <a:bodyPr spcFirstLastPara="1" vert="horz" wrap="square" lIns="121900" tIns="121900" rIns="121900" bIns="121900" numCol="1" anchor="b" anchorCtr="0" compatLnSpc="1">
            <a:prstTxWarp prst="textNoShape">
              <a:avLst/>
            </a:prstTxWarp>
            <a:noAutofit/>
          </a:bodyPr>
          <a:lstStyle/>
          <a:p>
            <a:r>
              <a:rPr lang="en"/>
              <a:t>Aplikasi PCD</a:t>
            </a:r>
            <a:endParaRPr/>
          </a:p>
        </p:txBody>
      </p:sp>
      <p:sp>
        <p:nvSpPr>
          <p:cNvPr id="111" name="Google Shape;111;p19"/>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15000"/>
              </a:lnSpc>
            </a:pPr>
            <a:r>
              <a:rPr lang="en"/>
              <a:t>Deteksi, klasifikasi dan identifikasi objek</a:t>
            </a:r>
            <a:endParaRPr/>
          </a:p>
          <a:p>
            <a:pPr>
              <a:lnSpc>
                <a:spcPct val="115000"/>
              </a:lnSpc>
            </a:pPr>
            <a:r>
              <a:rPr lang="en"/>
              <a:t>Pengenalan pola</a:t>
            </a:r>
            <a:endParaRPr/>
          </a:p>
          <a:p>
            <a:pPr>
              <a:lnSpc>
                <a:spcPct val="115000"/>
              </a:lnSpc>
            </a:pPr>
            <a:r>
              <a:rPr lang="en"/>
              <a:t>Pengenalan wajah</a:t>
            </a:r>
            <a:endParaRPr/>
          </a:p>
          <a:p>
            <a:pPr>
              <a:lnSpc>
                <a:spcPct val="115000"/>
              </a:lnSpc>
            </a:pPr>
            <a:r>
              <a:rPr lang="en"/>
              <a:t>Biometrik</a:t>
            </a:r>
            <a:endParaRPr/>
          </a:p>
          <a:p>
            <a:pPr>
              <a:lnSpc>
                <a:spcPct val="115000"/>
              </a:lnSpc>
            </a:pPr>
            <a:r>
              <a:rPr lang="en"/>
              <a:t>Smart camera &amp; surveillance</a:t>
            </a:r>
            <a:endParaRPr/>
          </a:p>
          <a:p>
            <a:pPr>
              <a:lnSpc>
                <a:spcPct val="115000"/>
              </a:lnSpc>
            </a:pPr>
            <a:r>
              <a:rPr lang="en"/>
              <a:t>dll</a:t>
            </a:r>
            <a:endParaRPr/>
          </a:p>
        </p:txBody>
      </p:sp>
    </p:spTree>
    <p:extLst>
      <p:ext uri="{BB962C8B-B14F-4D97-AF65-F5344CB8AC3E}">
        <p14:creationId xmlns:p14="http://schemas.microsoft.com/office/powerpoint/2010/main" val="4074985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6095</TotalTime>
  <Words>819</Words>
  <Application>Microsoft Office PowerPoint</Application>
  <PresentationFormat>Widescreen</PresentationFormat>
  <Paragraphs>78</Paragraphs>
  <Slides>28</Slides>
  <Notes>22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41" baseType="lpstr">
      <vt:lpstr>MS PGothic</vt:lpstr>
      <vt:lpstr>Arial</vt:lpstr>
      <vt:lpstr>Bebas Neue</vt:lpstr>
      <vt:lpstr>Calibri</vt:lpstr>
      <vt:lpstr>Calibri Light</vt:lpstr>
      <vt:lpstr>Lato</vt:lpstr>
      <vt:lpstr>Roboto</vt:lpstr>
      <vt:lpstr>Times New Roman</vt:lpstr>
      <vt:lpstr>Verdana</vt:lpstr>
      <vt:lpstr>Wingdings</vt:lpstr>
      <vt:lpstr>powerpoint-template-apr7</vt:lpstr>
      <vt:lpstr>3_Custom Design</vt:lpstr>
      <vt:lpstr>Image</vt:lpstr>
      <vt:lpstr>FAKULTAS TEKNOLOGI INFORMASI</vt:lpstr>
      <vt:lpstr>PENGANTAR PENGOLAHAN CITRA</vt:lpstr>
      <vt:lpstr>Tujuan Pembelajaran</vt:lpstr>
      <vt:lpstr>Topik Pembahasan</vt:lpstr>
      <vt:lpstr>Apa itu Citra Digital?</vt:lpstr>
      <vt:lpstr>Apa itu Citra?</vt:lpstr>
      <vt:lpstr>Pengolahan Citra Digital</vt:lpstr>
      <vt:lpstr>Pengolahan Citra Digital</vt:lpstr>
      <vt:lpstr>Aplikasi PCD</vt:lpstr>
      <vt:lpstr>Pengenalan Pola</vt:lpstr>
      <vt:lpstr>Face Detection / Recognition</vt:lpstr>
      <vt:lpstr>Face movies</vt:lpstr>
      <vt:lpstr>Automatic Age Progression</vt:lpstr>
      <vt:lpstr>Recognition</vt:lpstr>
      <vt:lpstr>Beberapa contoh hasil riset</vt:lpstr>
      <vt:lpstr>Representasi Citra Digital</vt:lpstr>
      <vt:lpstr>Representasi Citra Digital</vt:lpstr>
      <vt:lpstr>Representasi Citra Digital</vt:lpstr>
      <vt:lpstr>Kuantisasi Citra</vt:lpstr>
      <vt:lpstr>PowerPoint Presentation</vt:lpstr>
      <vt:lpstr>Citra Keabuan</vt:lpstr>
      <vt:lpstr>Citra Berwarna (RGB)</vt:lpstr>
      <vt:lpstr>PowerPoint Presentation</vt:lpstr>
      <vt:lpstr>Kualitas Citra</vt:lpstr>
      <vt:lpstr>PowerPoint Presentation</vt:lpstr>
      <vt:lpstr>Tools Pengolahan Citra Digital</vt:lpstr>
      <vt:lpstr>Kesimpulan</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Achmad Solichin</cp:lastModifiedBy>
  <cp:revision>375</cp:revision>
  <dcterms:created xsi:type="dcterms:W3CDTF">2011-05-21T14:11:58Z</dcterms:created>
  <dcterms:modified xsi:type="dcterms:W3CDTF">2019-02-20T00:22:42Z</dcterms:modified>
</cp:coreProperties>
</file>